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  <p:sldMasterId id="2147483689" r:id="rId3"/>
    <p:sldMasterId id="2147483701" r:id="rId4"/>
  </p:sldMasterIdLst>
  <p:sldIdLst>
    <p:sldId id="257" r:id="rId5"/>
    <p:sldId id="294" r:id="rId6"/>
    <p:sldId id="266" r:id="rId7"/>
    <p:sldId id="286" r:id="rId8"/>
    <p:sldId id="291" r:id="rId9"/>
    <p:sldId id="274" r:id="rId10"/>
    <p:sldId id="275" r:id="rId11"/>
    <p:sldId id="276" r:id="rId12"/>
    <p:sldId id="290" r:id="rId13"/>
    <p:sldId id="264" r:id="rId14"/>
    <p:sldId id="283" r:id="rId15"/>
    <p:sldId id="284" r:id="rId16"/>
    <p:sldId id="289" r:id="rId17"/>
    <p:sldId id="285" r:id="rId18"/>
    <p:sldId id="279" r:id="rId19"/>
    <p:sldId id="278" r:id="rId20"/>
    <p:sldId id="281" r:id="rId21"/>
    <p:sldId id="293" r:id="rId22"/>
    <p:sldId id="295" r:id="rId23"/>
    <p:sldId id="287" r:id="rId24"/>
    <p:sldId id="273" r:id="rId25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나눔스퀘어" panose="020B0600000101010101" pitchFamily="50" charset="-127"/>
      <p:regular r:id="rId32"/>
    </p:embeddedFont>
    <p:embeddedFont>
      <p:font typeface="나눔스퀘어_ac" panose="020B0600000101010101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3" autoAdjust="0"/>
    <p:restoredTop sz="94660"/>
  </p:normalViewPr>
  <p:slideViewPr>
    <p:cSldViewPr snapToGrid="0">
      <p:cViewPr varScale="1">
        <p:scale>
          <a:sx n="91" d="100"/>
          <a:sy n="91" d="100"/>
        </p:scale>
        <p:origin x="5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28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3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93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838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97352"/>
            <a:ext cx="12192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10668856" y="5253432"/>
            <a:ext cx="1523145" cy="1585421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4007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39837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548680"/>
            <a:ext cx="3071043" cy="182420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2372883"/>
            <a:ext cx="3071043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1" y="3429000"/>
            <a:ext cx="3979897" cy="342900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335360" y="452670"/>
            <a:ext cx="11521280" cy="5952661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60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796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2536949" y="309809"/>
            <a:ext cx="7493412" cy="6184588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88076" y="3909054"/>
            <a:ext cx="5193248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487879" y="4773149"/>
            <a:ext cx="5193248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714128" y="1472678"/>
            <a:ext cx="897131" cy="64828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798603" y="2910860"/>
            <a:ext cx="699460" cy="50544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96517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4943873" y="1604120"/>
            <a:ext cx="2281332" cy="4801211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049636" y="1749575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45380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1124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658148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353892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691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59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4800" y="1316766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8220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864087" y="1908313"/>
            <a:ext cx="3424579" cy="304036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0272000" y="4938000"/>
            <a:ext cx="192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4085" y="0"/>
            <a:ext cx="192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77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55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410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87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8143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4890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9312000" y="-1"/>
            <a:ext cx="2880000" cy="68580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312005" y="2841757"/>
            <a:ext cx="2880000" cy="4016243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6000" y="2841757"/>
            <a:ext cx="1536011" cy="4016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56000" y="-1"/>
            <a:ext cx="4525107" cy="2724647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9236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735105" y="1993507"/>
            <a:ext cx="2454575" cy="4865768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7301842" y="4514695"/>
            <a:ext cx="4707717" cy="2358672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4655242" y="1993507"/>
            <a:ext cx="4909149" cy="4865768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7195824" y="-15091"/>
            <a:ext cx="4909149" cy="4356885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317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27382" y="1689609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27382" y="4101075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548907" y="1689609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548907" y="4101075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648072" y="1689609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7648074" y="4101075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9669598" y="1689609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9669598" y="4101075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0431" y="1700807"/>
            <a:ext cx="2976331" cy="4704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53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70923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720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4050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83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524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908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3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272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21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3359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8576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407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63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269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37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4250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630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650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997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6867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6778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171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039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8228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106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7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1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6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47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781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2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0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5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5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51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rgbClr val="FFDCA3"/>
          </a:fgClr>
          <a:bgClr>
            <a:srgbClr val="FFE6B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CF4CE0-2A90-47A3-94B1-161504B72150}"/>
              </a:ext>
            </a:extLst>
          </p:cNvPr>
          <p:cNvGrpSpPr/>
          <p:nvPr/>
        </p:nvGrpSpPr>
        <p:grpSpPr>
          <a:xfrm>
            <a:off x="1990780" y="687158"/>
            <a:ext cx="8009081" cy="2550299"/>
            <a:chOff x="2755900" y="2444792"/>
            <a:chExt cx="6658404" cy="1520354"/>
          </a:xfrm>
        </p:grpSpPr>
        <p:sp>
          <p:nvSpPr>
            <p:cNvPr id="43" name="자유형 42"/>
            <p:cNvSpPr/>
            <p:nvPr/>
          </p:nvSpPr>
          <p:spPr>
            <a:xfrm>
              <a:off x="2755900" y="2444792"/>
              <a:ext cx="6658404" cy="1520354"/>
            </a:xfrm>
            <a:custGeom>
              <a:avLst/>
              <a:gdLst>
                <a:gd name="connsiteX0" fmla="*/ 129823 w 6658404"/>
                <a:gd name="connsiteY0" fmla="*/ 0 h 1520354"/>
                <a:gd name="connsiteX1" fmla="*/ 3193277 w 6658404"/>
                <a:gd name="connsiteY1" fmla="*/ 0 h 1520354"/>
                <a:gd name="connsiteX2" fmla="*/ 3329202 w 6658404"/>
                <a:gd name="connsiteY2" fmla="*/ 135925 h 1520354"/>
                <a:gd name="connsiteX3" fmla="*/ 3465127 w 6658404"/>
                <a:gd name="connsiteY3" fmla="*/ 0 h 1520354"/>
                <a:gd name="connsiteX4" fmla="*/ 6528581 w 6658404"/>
                <a:gd name="connsiteY4" fmla="*/ 0 h 1520354"/>
                <a:gd name="connsiteX5" fmla="*/ 6658404 w 6658404"/>
                <a:gd name="connsiteY5" fmla="*/ 129823 h 1520354"/>
                <a:gd name="connsiteX6" fmla="*/ 6658404 w 6658404"/>
                <a:gd name="connsiteY6" fmla="*/ 1390531 h 1520354"/>
                <a:gd name="connsiteX7" fmla="*/ 6528581 w 6658404"/>
                <a:gd name="connsiteY7" fmla="*/ 1520354 h 1520354"/>
                <a:gd name="connsiteX8" fmla="*/ 3465127 w 6658404"/>
                <a:gd name="connsiteY8" fmla="*/ 1520354 h 1520354"/>
                <a:gd name="connsiteX9" fmla="*/ 3329202 w 6658404"/>
                <a:gd name="connsiteY9" fmla="*/ 1384429 h 1520354"/>
                <a:gd name="connsiteX10" fmla="*/ 3193277 w 6658404"/>
                <a:gd name="connsiteY10" fmla="*/ 1520354 h 1520354"/>
                <a:gd name="connsiteX11" fmla="*/ 129823 w 6658404"/>
                <a:gd name="connsiteY11" fmla="*/ 1520354 h 1520354"/>
                <a:gd name="connsiteX12" fmla="*/ 0 w 6658404"/>
                <a:gd name="connsiteY12" fmla="*/ 1390531 h 1520354"/>
                <a:gd name="connsiteX13" fmla="*/ 0 w 6658404"/>
                <a:gd name="connsiteY13" fmla="*/ 129823 h 1520354"/>
                <a:gd name="connsiteX14" fmla="*/ 129823 w 6658404"/>
                <a:gd name="connsiteY14" fmla="*/ 0 h 152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58404" h="1520354">
                  <a:moveTo>
                    <a:pt x="129823" y="0"/>
                  </a:moveTo>
                  <a:lnTo>
                    <a:pt x="3193277" y="0"/>
                  </a:lnTo>
                  <a:cubicBezTo>
                    <a:pt x="3193277" y="75069"/>
                    <a:pt x="3254133" y="135925"/>
                    <a:pt x="3329202" y="135925"/>
                  </a:cubicBezTo>
                  <a:cubicBezTo>
                    <a:pt x="3404271" y="135925"/>
                    <a:pt x="3465127" y="75069"/>
                    <a:pt x="3465127" y="0"/>
                  </a:cubicBezTo>
                  <a:lnTo>
                    <a:pt x="6528581" y="0"/>
                  </a:lnTo>
                  <a:cubicBezTo>
                    <a:pt x="6600280" y="0"/>
                    <a:pt x="6658404" y="58124"/>
                    <a:pt x="6658404" y="129823"/>
                  </a:cubicBezTo>
                  <a:lnTo>
                    <a:pt x="6658404" y="1390531"/>
                  </a:lnTo>
                  <a:cubicBezTo>
                    <a:pt x="6658404" y="1462230"/>
                    <a:pt x="6600280" y="1520354"/>
                    <a:pt x="6528581" y="1520354"/>
                  </a:cubicBezTo>
                  <a:lnTo>
                    <a:pt x="3465127" y="1520354"/>
                  </a:lnTo>
                  <a:cubicBezTo>
                    <a:pt x="3465127" y="1445285"/>
                    <a:pt x="3404271" y="1384429"/>
                    <a:pt x="3329202" y="1384429"/>
                  </a:cubicBezTo>
                  <a:cubicBezTo>
                    <a:pt x="3254133" y="1384429"/>
                    <a:pt x="3193277" y="1445285"/>
                    <a:pt x="3193277" y="1520354"/>
                  </a:cubicBezTo>
                  <a:lnTo>
                    <a:pt x="129823" y="1520354"/>
                  </a:lnTo>
                  <a:cubicBezTo>
                    <a:pt x="58124" y="1520354"/>
                    <a:pt x="0" y="1462230"/>
                    <a:pt x="0" y="1390531"/>
                  </a:cubicBezTo>
                  <a:lnTo>
                    <a:pt x="0" y="129823"/>
                  </a:lnTo>
                  <a:cubicBezTo>
                    <a:pt x="0" y="58124"/>
                    <a:pt x="58124" y="0"/>
                    <a:pt x="129823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5B4E55"/>
              </a:solidFill>
            </a:ln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44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 중간 발표</a:t>
              </a:r>
              <a:endParaRPr lang="en-US" altLang="ko-KR" sz="44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2800" b="1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비대면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출입 체온 측정 시스템</a:t>
              </a:r>
              <a:endParaRPr lang="en-US" altLang="ko-KR" sz="28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자유형 39"/>
            <p:cNvSpPr/>
            <p:nvPr/>
          </p:nvSpPr>
          <p:spPr>
            <a:xfrm rot="5400000">
              <a:off x="2755900" y="2444792"/>
              <a:ext cx="403076" cy="403076"/>
            </a:xfrm>
            <a:custGeom>
              <a:avLst/>
              <a:gdLst>
                <a:gd name="connsiteX0" fmla="*/ 0 w 701633"/>
                <a:gd name="connsiteY0" fmla="*/ 471529 h 701633"/>
                <a:gd name="connsiteX1" fmla="*/ 0 w 701633"/>
                <a:gd name="connsiteY1" fmla="*/ 0 h 701633"/>
                <a:gd name="connsiteX2" fmla="*/ 701633 w 701633"/>
                <a:gd name="connsiteY2" fmla="*/ 701633 h 701633"/>
                <a:gd name="connsiteX3" fmla="*/ 230104 w 701633"/>
                <a:gd name="connsiteY3" fmla="*/ 701633 h 701633"/>
                <a:gd name="connsiteX4" fmla="*/ 0 w 701633"/>
                <a:gd name="connsiteY4" fmla="*/ 471529 h 70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33" h="701633">
                  <a:moveTo>
                    <a:pt x="0" y="471529"/>
                  </a:moveTo>
                  <a:lnTo>
                    <a:pt x="0" y="0"/>
                  </a:lnTo>
                  <a:lnTo>
                    <a:pt x="701633" y="701633"/>
                  </a:lnTo>
                  <a:lnTo>
                    <a:pt x="230104" y="701633"/>
                  </a:lnTo>
                  <a:cubicBezTo>
                    <a:pt x="103021" y="701633"/>
                    <a:pt x="0" y="598612"/>
                    <a:pt x="0" y="471529"/>
                  </a:cubicBezTo>
                  <a:close/>
                </a:path>
              </a:pathLst>
            </a:custGeom>
            <a:solidFill>
              <a:srgbClr val="DD4B4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CB1851-6FD4-4A5D-8F63-6A03762411FC}"/>
              </a:ext>
            </a:extLst>
          </p:cNvPr>
          <p:cNvGrpSpPr/>
          <p:nvPr/>
        </p:nvGrpSpPr>
        <p:grpSpPr>
          <a:xfrm>
            <a:off x="3813463" y="4478414"/>
            <a:ext cx="4748645" cy="1432956"/>
            <a:chOff x="3813463" y="4478414"/>
            <a:chExt cx="4748645" cy="143295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23C3A3A-6528-4C64-B89C-5497ED0FA842}"/>
                </a:ext>
              </a:extLst>
            </p:cNvPr>
            <p:cNvSpPr/>
            <p:nvPr/>
          </p:nvSpPr>
          <p:spPr>
            <a:xfrm>
              <a:off x="3813463" y="4478414"/>
              <a:ext cx="4748645" cy="14329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064033" y="4478414"/>
              <a:ext cx="4063933" cy="143295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소프트웨어학과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2015041075 </a:t>
              </a:r>
              <a:r>
                <a:rPr lang="ko-KR" altLang="en-US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이한주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소프트웨어학과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2016039066 </a:t>
              </a:r>
              <a:r>
                <a:rPr lang="ko-KR" altLang="en-US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조광식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소프트웨어학과 </a:t>
              </a:r>
              <a:r>
                <a:rPr lang="en-US" altLang="ko-KR" sz="20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2016039033 </a:t>
              </a:r>
              <a:r>
                <a:rPr lang="ko-KR" altLang="en-US" sz="20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최병도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7631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 선정 사유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7C6F2B-3EB2-4FB0-9AAF-44DF6591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18" y="1760549"/>
            <a:ext cx="4616207" cy="239510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22F430A-74A6-47C6-81FA-C34F85E6BA4C}"/>
              </a:ext>
            </a:extLst>
          </p:cNvPr>
          <p:cNvGrpSpPr/>
          <p:nvPr/>
        </p:nvGrpSpPr>
        <p:grpSpPr>
          <a:xfrm>
            <a:off x="7266509" y="3184146"/>
            <a:ext cx="4455438" cy="1537854"/>
            <a:chOff x="7422372" y="4655950"/>
            <a:chExt cx="3888810" cy="15378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9A13545-DF49-415B-B334-E9E534C3A179}"/>
                </a:ext>
              </a:extLst>
            </p:cNvPr>
            <p:cNvSpPr/>
            <p:nvPr/>
          </p:nvSpPr>
          <p:spPr>
            <a:xfrm>
              <a:off x="7422372" y="4655950"/>
              <a:ext cx="3705139" cy="153785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01930B-DF4D-459C-9FE5-8E24C9330B68}"/>
                </a:ext>
              </a:extLst>
            </p:cNvPr>
            <p:cNvSpPr txBox="1"/>
            <p:nvPr/>
          </p:nvSpPr>
          <p:spPr>
            <a:xfrm>
              <a:off x="7606043" y="4963212"/>
              <a:ext cx="37051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상용 제품의 비싼 가격</a:t>
              </a: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공간 용이성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B17D169-6AF1-4A66-A3E9-215F258A9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15" y="4414738"/>
            <a:ext cx="4625810" cy="22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3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7CA41A-41D4-407D-BCE9-17C2A53A3F39}"/>
              </a:ext>
            </a:extLst>
          </p:cNvPr>
          <p:cNvSpPr/>
          <p:nvPr/>
        </p:nvSpPr>
        <p:spPr>
          <a:xfrm>
            <a:off x="510536" y="1696598"/>
            <a:ext cx="11266495" cy="438471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16C71-2DD9-4598-9832-26B2F0CE2C83}"/>
              </a:ext>
            </a:extLst>
          </p:cNvPr>
          <p:cNvSpPr txBox="1"/>
          <p:nvPr/>
        </p:nvSpPr>
        <p:spPr>
          <a:xfrm>
            <a:off x="510536" y="2715114"/>
            <a:ext cx="10573099" cy="2605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22860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22860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모서리가 둥근 직사각형 15">
            <a:extLst>
              <a:ext uri="{FF2B5EF4-FFF2-40B4-BE49-F238E27FC236}">
                <a16:creationId xmlns:a16="http://schemas.microsoft.com/office/drawing/2014/main" id="{62AFEC2F-255F-4288-AC14-1FA20DFDD6A1}"/>
              </a:ext>
            </a:extLst>
          </p:cNvPr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tx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프로젝트 요약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7022BA-2E22-4FED-8664-06A270AEC3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66" y="2246770"/>
            <a:ext cx="1872647" cy="18726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8BB82D-1E1D-4E9C-9829-C0A734B0B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31" y="2235399"/>
            <a:ext cx="1895388" cy="1895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419923-7ADB-41FA-A967-5B15F57774DC}"/>
              </a:ext>
            </a:extLst>
          </p:cNvPr>
          <p:cNvSpPr txBox="1"/>
          <p:nvPr/>
        </p:nvSpPr>
        <p:spPr>
          <a:xfrm>
            <a:off x="815788" y="4580965"/>
            <a:ext cx="2493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많은 기관에서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부담없이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사용할 수 있도록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낮은 가격의 제품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2981F6-DDA5-4667-AC79-9224E42197FF}"/>
              </a:ext>
            </a:extLst>
          </p:cNvPr>
          <p:cNvSpPr txBox="1"/>
          <p:nvPr/>
        </p:nvSpPr>
        <p:spPr>
          <a:xfrm>
            <a:off x="3559662" y="4587760"/>
            <a:ext cx="2563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신속한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체온 측정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으로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안전하면서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빠른 출퇴근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ED6D8F-5045-45B0-AFEC-91153A622560}"/>
              </a:ext>
            </a:extLst>
          </p:cNvPr>
          <p:cNvSpPr txBox="1"/>
          <p:nvPr/>
        </p:nvSpPr>
        <p:spPr>
          <a:xfrm>
            <a:off x="6303536" y="4585591"/>
            <a:ext cx="2563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어플을 통한 출퇴근 자동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알림 서비스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안전한 출퇴근 제공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0C1D11-45E6-465C-8965-0DC650D517C7}"/>
              </a:ext>
            </a:extLst>
          </p:cNvPr>
          <p:cNvSpPr txBox="1"/>
          <p:nvPr/>
        </p:nvSpPr>
        <p:spPr>
          <a:xfrm>
            <a:off x="9117558" y="4576608"/>
            <a:ext cx="2563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사진을 진짜 얼굴로 파악하지 않도록 하여 출입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보안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6645F4-B509-4050-B8BE-6E9952983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86" y="2032897"/>
            <a:ext cx="1984733" cy="19847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4CEA5C-1A88-44D8-B277-23972C7030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80" y="2146054"/>
            <a:ext cx="1984733" cy="198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4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특허</a:t>
            </a:r>
            <a:r>
              <a:rPr lang="en-US" altLang="ko-KR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논문 분석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50AA51-8952-453C-A3F7-FABAF27DE1CA}"/>
              </a:ext>
            </a:extLst>
          </p:cNvPr>
          <p:cNvSpPr/>
          <p:nvPr/>
        </p:nvSpPr>
        <p:spPr>
          <a:xfrm>
            <a:off x="124691" y="1672936"/>
            <a:ext cx="5971310" cy="512795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E6AA9-9E88-4309-A1DB-F40180DAB835}"/>
              </a:ext>
            </a:extLst>
          </p:cNvPr>
          <p:cNvSpPr txBox="1"/>
          <p:nvPr/>
        </p:nvSpPr>
        <p:spPr>
          <a:xfrm>
            <a:off x="259073" y="1935605"/>
            <a:ext cx="62241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특허</a:t>
            </a:r>
            <a:endParaRPr lang="en-US" altLang="ko-KR" sz="2400" b="1" dirty="0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프라이버시 보호를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위한 얼굴인식 기반 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영상처리 시스템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비접촉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체온 측정 시 정확도를 향상시키기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위한 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장치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방법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 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적외선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영상을 이용한 위조 얼굴 검출 방법 및 그 장치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091A1-F02D-4219-A7B1-E90BA470FAC7}"/>
              </a:ext>
            </a:extLst>
          </p:cNvPr>
          <p:cNvSpPr txBox="1"/>
          <p:nvPr/>
        </p:nvSpPr>
        <p:spPr>
          <a:xfrm>
            <a:off x="259073" y="4123235"/>
            <a:ext cx="62241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논문</a:t>
            </a:r>
            <a:endParaRPr lang="en-US" altLang="ko-KR" sz="2400" b="1" dirty="0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적외선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깊이 영상을 이용한 강인한 얼굴인식 방법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무인 접수 시스템의 사용자 인증을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위한 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얼굴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인식 시스템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 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적외선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카메라를 이용한 졸음운전 방지 시스템 개발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 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적외선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영상을 사용한 얼굴 인식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시스템에서의 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변조 영상 판별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 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원거리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적외선 얼굴 인식에서 얼굴 구성요소의 영향 분석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460AA-5A4E-4DC8-A575-BF167B3CE390}"/>
              </a:ext>
            </a:extLst>
          </p:cNvPr>
          <p:cNvSpPr txBox="1"/>
          <p:nvPr/>
        </p:nvSpPr>
        <p:spPr>
          <a:xfrm>
            <a:off x="6617610" y="2392805"/>
            <a:ext cx="4949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endParaRPr lang="en-US" altLang="ko-KR" sz="2000" b="1">
              <a:solidFill>
                <a:schemeClr val="accent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accent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인공지능을 이용하여 리스트에 저장된 얼굴만 인식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영상과 깊이 영상을 이용한 안전한 얼굴 인식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배경과 조명 환경에 얼굴 검출을 이용한 얼굴 인식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피사체의 온도를 측정하기 위한 카메라 모듈과 온도센서 제어</a:t>
            </a: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74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상용 제품 분석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50AA51-8952-453C-A3F7-FABAF27DE1CA}"/>
              </a:ext>
            </a:extLst>
          </p:cNvPr>
          <p:cNvSpPr/>
          <p:nvPr/>
        </p:nvSpPr>
        <p:spPr>
          <a:xfrm>
            <a:off x="145472" y="1722418"/>
            <a:ext cx="4499263" cy="513558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E0EC2-4D06-4584-A8FA-363176BF7A20}"/>
              </a:ext>
            </a:extLst>
          </p:cNvPr>
          <p:cNvSpPr txBox="1"/>
          <p:nvPr/>
        </p:nvSpPr>
        <p:spPr>
          <a:xfrm>
            <a:off x="313336" y="1845171"/>
            <a:ext cx="22947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상용 제품</a:t>
            </a:r>
            <a:endParaRPr lang="en-US" altLang="ko-KR" sz="2400" b="1" dirty="0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FeverScan-Fast</a:t>
            </a:r>
          </a:p>
          <a:p>
            <a:pPr marL="342900" indent="-342900">
              <a:buAutoNum type="arabicPeriod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 WR-A70</a:t>
            </a:r>
          </a:p>
          <a:p>
            <a:pPr marL="342900" indent="-342900">
              <a:buAutoNum type="arabicPeriod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  CK-Vision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BBD242-4B85-4C4A-A72D-BB37749E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118" y="1868718"/>
            <a:ext cx="1328097" cy="156028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33B014-8E20-4BF3-B3CF-0092C304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22" y="5237017"/>
            <a:ext cx="838710" cy="13598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EAAA5-23B0-470D-8679-15B13A97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244" y="3599497"/>
            <a:ext cx="1341832" cy="13598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FEDCB5-EECB-44CA-ABAA-B82910790330}"/>
              </a:ext>
            </a:extLst>
          </p:cNvPr>
          <p:cNvSpPr txBox="1"/>
          <p:nvPr/>
        </p:nvSpPr>
        <p:spPr>
          <a:xfrm>
            <a:off x="5570227" y="2522279"/>
            <a:ext cx="630843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endParaRPr lang="en-US" altLang="ko-KR" sz="2000" b="1">
              <a:solidFill>
                <a:schemeClr val="accent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accent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마스크를 착용하는 동안에도 정확한 얼굴 인식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체온 이상에 대한 자동 경보 기능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출입 시 뜨거운 음료를 들고 있어도 경보가 울리지 않음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사진과 실제 얼굴을 구분</a:t>
            </a: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32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기능 도출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D0D75EC-E83F-4962-9879-8B31D472C188}"/>
              </a:ext>
            </a:extLst>
          </p:cNvPr>
          <p:cNvGrpSpPr/>
          <p:nvPr/>
        </p:nvGrpSpPr>
        <p:grpSpPr>
          <a:xfrm>
            <a:off x="581890" y="1799681"/>
            <a:ext cx="4589677" cy="974691"/>
            <a:chOff x="571499" y="1508736"/>
            <a:chExt cx="4732732" cy="120008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ED8E31E-A437-48B3-A5FE-9ABE6B11A94C}"/>
                </a:ext>
              </a:extLst>
            </p:cNvPr>
            <p:cNvSpPr/>
            <p:nvPr/>
          </p:nvSpPr>
          <p:spPr>
            <a:xfrm>
              <a:off x="571499" y="1908765"/>
              <a:ext cx="4732732" cy="8000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F3A6403-F121-45D5-9F38-A81FC97DCFA2}"/>
                </a:ext>
              </a:extLst>
            </p:cNvPr>
            <p:cNvSpPr/>
            <p:nvPr/>
          </p:nvSpPr>
          <p:spPr>
            <a:xfrm>
              <a:off x="571500" y="1508736"/>
              <a:ext cx="624658" cy="80005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2F3AA8-8064-424E-B079-46B0D549ED2F}"/>
                </a:ext>
              </a:extLst>
            </p:cNvPr>
            <p:cNvSpPr txBox="1"/>
            <p:nvPr/>
          </p:nvSpPr>
          <p:spPr>
            <a:xfrm>
              <a:off x="648828" y="170870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FDAC8B-9D18-458D-9AA4-22B0E32DF2CE}"/>
              </a:ext>
            </a:extLst>
          </p:cNvPr>
          <p:cNvSpPr txBox="1"/>
          <p:nvPr/>
        </p:nvSpPr>
        <p:spPr>
          <a:xfrm>
            <a:off x="1112675" y="2287059"/>
            <a:ext cx="36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안면인식 기능을 이용한 출입자 확인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EF7060-0357-4886-B695-E0E1800CFEF2}"/>
              </a:ext>
            </a:extLst>
          </p:cNvPr>
          <p:cNvGrpSpPr/>
          <p:nvPr/>
        </p:nvGrpSpPr>
        <p:grpSpPr>
          <a:xfrm>
            <a:off x="6251862" y="1799681"/>
            <a:ext cx="4589677" cy="974691"/>
            <a:chOff x="571499" y="2645908"/>
            <a:chExt cx="4589677" cy="9746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BE3BB9D-BA30-4B83-BDD5-D548414685C5}"/>
                </a:ext>
              </a:extLst>
            </p:cNvPr>
            <p:cNvGrpSpPr/>
            <p:nvPr/>
          </p:nvGrpSpPr>
          <p:grpSpPr>
            <a:xfrm>
              <a:off x="571499" y="2645908"/>
              <a:ext cx="4589677" cy="974691"/>
              <a:chOff x="571499" y="1508736"/>
              <a:chExt cx="4732732" cy="120008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7CDB233A-C599-4118-A871-0EB06E4014E1}"/>
                  </a:ext>
                </a:extLst>
              </p:cNvPr>
              <p:cNvSpPr/>
              <p:nvPr/>
            </p:nvSpPr>
            <p:spPr>
              <a:xfrm>
                <a:off x="571499" y="1908765"/>
                <a:ext cx="4732732" cy="80005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5AD4A24-CF7D-40EF-8665-804653BFA5A5}"/>
                  </a:ext>
                </a:extLst>
              </p:cNvPr>
              <p:cNvSpPr/>
              <p:nvPr/>
            </p:nvSpPr>
            <p:spPr>
              <a:xfrm>
                <a:off x="571500" y="1508736"/>
                <a:ext cx="624658" cy="8000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05C456-96C1-4762-913B-C767B2304EDB}"/>
                  </a:ext>
                </a:extLst>
              </p:cNvPr>
              <p:cNvSpPr txBox="1"/>
              <p:nvPr/>
            </p:nvSpPr>
            <p:spPr>
              <a:xfrm>
                <a:off x="634179" y="1708709"/>
                <a:ext cx="484649" cy="492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02</a:t>
                </a:r>
                <a:endParaRPr lang="ko-KR" alt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551222-D01A-47C1-89EA-62518C570EFE}"/>
                </a:ext>
              </a:extLst>
            </p:cNvPr>
            <p:cNvSpPr txBox="1"/>
            <p:nvPr/>
          </p:nvSpPr>
          <p:spPr>
            <a:xfrm>
              <a:off x="1102284" y="3133286"/>
              <a:ext cx="3615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출입이 확인되면 스마트폰 알림 발송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79B0DB-7AFE-4C6F-BA4E-8D5A6B1DDF3B}"/>
              </a:ext>
            </a:extLst>
          </p:cNvPr>
          <p:cNvGrpSpPr/>
          <p:nvPr/>
        </p:nvGrpSpPr>
        <p:grpSpPr>
          <a:xfrm>
            <a:off x="581888" y="2959756"/>
            <a:ext cx="4589677" cy="974691"/>
            <a:chOff x="571499" y="2645908"/>
            <a:chExt cx="4589677" cy="97469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AACDD2-599B-4CE3-A344-E4F1AF38917D}"/>
                </a:ext>
              </a:extLst>
            </p:cNvPr>
            <p:cNvGrpSpPr/>
            <p:nvPr/>
          </p:nvGrpSpPr>
          <p:grpSpPr>
            <a:xfrm>
              <a:off x="571499" y="2645908"/>
              <a:ext cx="4589677" cy="974691"/>
              <a:chOff x="571499" y="1508736"/>
              <a:chExt cx="4732732" cy="120008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589581B-BC88-4F73-8610-A09C42E16CFD}"/>
                  </a:ext>
                </a:extLst>
              </p:cNvPr>
              <p:cNvSpPr/>
              <p:nvPr/>
            </p:nvSpPr>
            <p:spPr>
              <a:xfrm>
                <a:off x="571499" y="1908765"/>
                <a:ext cx="4732732" cy="80005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BFED072-A99D-4190-B699-4BB55D17907B}"/>
                  </a:ext>
                </a:extLst>
              </p:cNvPr>
              <p:cNvSpPr/>
              <p:nvPr/>
            </p:nvSpPr>
            <p:spPr>
              <a:xfrm>
                <a:off x="571500" y="1508736"/>
                <a:ext cx="624658" cy="8000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24F507-7E91-4B86-B959-E9CE237C7721}"/>
                  </a:ext>
                </a:extLst>
              </p:cNvPr>
              <p:cNvSpPr txBox="1"/>
              <p:nvPr/>
            </p:nvSpPr>
            <p:spPr>
              <a:xfrm>
                <a:off x="634179" y="1708709"/>
                <a:ext cx="484649" cy="492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03</a:t>
                </a:r>
                <a:endParaRPr lang="ko-KR" alt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F3EC7A-4A0E-44D7-9D94-B956D68B8EA7}"/>
                </a:ext>
              </a:extLst>
            </p:cNvPr>
            <p:cNvSpPr txBox="1"/>
            <p:nvPr/>
          </p:nvSpPr>
          <p:spPr>
            <a:xfrm>
              <a:off x="1102284" y="3133286"/>
              <a:ext cx="3615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체온 측정 결과를 디스플레이로 확인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257E2B-BC5E-467F-8E4D-306204792067}"/>
              </a:ext>
            </a:extLst>
          </p:cNvPr>
          <p:cNvGrpSpPr/>
          <p:nvPr/>
        </p:nvGrpSpPr>
        <p:grpSpPr>
          <a:xfrm>
            <a:off x="6251862" y="2959756"/>
            <a:ext cx="4589677" cy="974691"/>
            <a:chOff x="571499" y="2645908"/>
            <a:chExt cx="4589677" cy="97469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554BA48-9EB6-4BD8-9E2B-B4903D865918}"/>
                </a:ext>
              </a:extLst>
            </p:cNvPr>
            <p:cNvGrpSpPr/>
            <p:nvPr/>
          </p:nvGrpSpPr>
          <p:grpSpPr>
            <a:xfrm>
              <a:off x="571499" y="2645908"/>
              <a:ext cx="4589677" cy="974691"/>
              <a:chOff x="571499" y="1508736"/>
              <a:chExt cx="4732732" cy="1200087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B18B21D-9A05-4E47-BCC3-1A4B9B43F478}"/>
                  </a:ext>
                </a:extLst>
              </p:cNvPr>
              <p:cNvSpPr/>
              <p:nvPr/>
            </p:nvSpPr>
            <p:spPr>
              <a:xfrm>
                <a:off x="571499" y="1908765"/>
                <a:ext cx="4732732" cy="80005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101CF8-96F4-4381-95A7-1FA74B2CE8CD}"/>
                  </a:ext>
                </a:extLst>
              </p:cNvPr>
              <p:cNvSpPr/>
              <p:nvPr/>
            </p:nvSpPr>
            <p:spPr>
              <a:xfrm>
                <a:off x="571500" y="1508736"/>
                <a:ext cx="624658" cy="8000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5553A-B752-4CCF-83BC-2E5AFE8EB46C}"/>
                  </a:ext>
                </a:extLst>
              </p:cNvPr>
              <p:cNvSpPr txBox="1"/>
              <p:nvPr/>
            </p:nvSpPr>
            <p:spPr>
              <a:xfrm>
                <a:off x="634179" y="1708709"/>
                <a:ext cx="484649" cy="492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04</a:t>
                </a:r>
                <a:endParaRPr lang="ko-KR" alt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F6EF5D-4BBF-455D-AE78-5F25809BF388}"/>
                </a:ext>
              </a:extLst>
            </p:cNvPr>
            <p:cNvSpPr txBox="1"/>
            <p:nvPr/>
          </p:nvSpPr>
          <p:spPr>
            <a:xfrm>
              <a:off x="1102284" y="3133286"/>
              <a:ext cx="3615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사진</a:t>
              </a:r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가면 등 가짜 얼굴 구분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CBAAF1E-B851-40F9-BAA8-F1DD494FCE64}"/>
              </a:ext>
            </a:extLst>
          </p:cNvPr>
          <p:cNvGrpSpPr/>
          <p:nvPr/>
        </p:nvGrpSpPr>
        <p:grpSpPr>
          <a:xfrm>
            <a:off x="581888" y="4096928"/>
            <a:ext cx="4589677" cy="974691"/>
            <a:chOff x="571499" y="2645908"/>
            <a:chExt cx="4589677" cy="97469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1F728A3-3EB8-4086-BB91-D08FA58FB4BB}"/>
                </a:ext>
              </a:extLst>
            </p:cNvPr>
            <p:cNvGrpSpPr/>
            <p:nvPr/>
          </p:nvGrpSpPr>
          <p:grpSpPr>
            <a:xfrm>
              <a:off x="571499" y="2645908"/>
              <a:ext cx="4589677" cy="974691"/>
              <a:chOff x="571499" y="1508736"/>
              <a:chExt cx="4732732" cy="1200087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D7AABF8-58A0-4A89-9C84-4A087B6E99CB}"/>
                  </a:ext>
                </a:extLst>
              </p:cNvPr>
              <p:cNvSpPr/>
              <p:nvPr/>
            </p:nvSpPr>
            <p:spPr>
              <a:xfrm>
                <a:off x="571499" y="1908765"/>
                <a:ext cx="4732732" cy="80005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3BC868F-4416-4B5B-AD25-AB9B7DC653D0}"/>
                  </a:ext>
                </a:extLst>
              </p:cNvPr>
              <p:cNvSpPr/>
              <p:nvPr/>
            </p:nvSpPr>
            <p:spPr>
              <a:xfrm>
                <a:off x="571500" y="1508736"/>
                <a:ext cx="624658" cy="8000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2FAF1E-537E-45D9-B1ED-83DDF03200BD}"/>
                  </a:ext>
                </a:extLst>
              </p:cNvPr>
              <p:cNvSpPr txBox="1"/>
              <p:nvPr/>
            </p:nvSpPr>
            <p:spPr>
              <a:xfrm>
                <a:off x="634179" y="1708709"/>
                <a:ext cx="484649" cy="492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05</a:t>
                </a:r>
                <a:endParaRPr lang="ko-KR" alt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E14548-89FB-4F69-8913-7A4795A2E783}"/>
                </a:ext>
              </a:extLst>
            </p:cNvPr>
            <p:cNvSpPr txBox="1"/>
            <p:nvPr/>
          </p:nvSpPr>
          <p:spPr>
            <a:xfrm>
              <a:off x="1102284" y="3133286"/>
              <a:ext cx="3615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카메라에 가까이 한 얼굴만 인식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83AF417-9B07-43D3-9A71-2025B2C2E800}"/>
              </a:ext>
            </a:extLst>
          </p:cNvPr>
          <p:cNvGrpSpPr/>
          <p:nvPr/>
        </p:nvGrpSpPr>
        <p:grpSpPr>
          <a:xfrm>
            <a:off x="6251863" y="4143366"/>
            <a:ext cx="4589677" cy="974691"/>
            <a:chOff x="571499" y="2645908"/>
            <a:chExt cx="4589677" cy="97469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AE47EC-9B88-4C98-B233-D76A95026E9D}"/>
                </a:ext>
              </a:extLst>
            </p:cNvPr>
            <p:cNvGrpSpPr/>
            <p:nvPr/>
          </p:nvGrpSpPr>
          <p:grpSpPr>
            <a:xfrm>
              <a:off x="571499" y="2645908"/>
              <a:ext cx="4589677" cy="974691"/>
              <a:chOff x="571499" y="1508736"/>
              <a:chExt cx="4732732" cy="120008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6F359F72-9935-4B53-A8F2-94D90A7CC8AD}"/>
                  </a:ext>
                </a:extLst>
              </p:cNvPr>
              <p:cNvSpPr/>
              <p:nvPr/>
            </p:nvSpPr>
            <p:spPr>
              <a:xfrm>
                <a:off x="571499" y="1908765"/>
                <a:ext cx="4732732" cy="80005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3C2C9F88-9D5A-4D8D-B0C2-35BF306C6D91}"/>
                  </a:ext>
                </a:extLst>
              </p:cNvPr>
              <p:cNvSpPr/>
              <p:nvPr/>
            </p:nvSpPr>
            <p:spPr>
              <a:xfrm>
                <a:off x="571500" y="1508736"/>
                <a:ext cx="624658" cy="80005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463F63E-564B-43AF-8408-6D0B6F945007}"/>
                  </a:ext>
                </a:extLst>
              </p:cNvPr>
              <p:cNvSpPr txBox="1"/>
              <p:nvPr/>
            </p:nvSpPr>
            <p:spPr>
              <a:xfrm>
                <a:off x="634179" y="1708709"/>
                <a:ext cx="484649" cy="492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06</a:t>
                </a:r>
                <a:endParaRPr lang="ko-KR" alt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3C2CAF-04E7-45AB-848D-13A1ADA79F6A}"/>
                </a:ext>
              </a:extLst>
            </p:cNvPr>
            <p:cNvSpPr txBox="1"/>
            <p:nvPr/>
          </p:nvSpPr>
          <p:spPr>
            <a:xfrm>
              <a:off x="1102284" y="3133286"/>
              <a:ext cx="3615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모바일 앱을 통한 체온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9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AC5FE-8058-4895-856F-894E6E2D7ACA}"/>
              </a:ext>
            </a:extLst>
          </p:cNvPr>
          <p:cNvSpPr/>
          <p:nvPr/>
        </p:nvSpPr>
        <p:spPr>
          <a:xfrm>
            <a:off x="7496711" y="2155366"/>
            <a:ext cx="2160000" cy="37307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101880-68D9-42FE-87C7-31B29FA2A5C6}"/>
              </a:ext>
            </a:extLst>
          </p:cNvPr>
          <p:cNvSpPr/>
          <p:nvPr/>
        </p:nvSpPr>
        <p:spPr>
          <a:xfrm>
            <a:off x="5155556" y="2182946"/>
            <a:ext cx="2160000" cy="37307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4576E9-FC93-4ADE-BFEB-A62941E41DC9}"/>
              </a:ext>
            </a:extLst>
          </p:cNvPr>
          <p:cNvSpPr/>
          <p:nvPr/>
        </p:nvSpPr>
        <p:spPr>
          <a:xfrm>
            <a:off x="2815530" y="2167458"/>
            <a:ext cx="2160000" cy="37307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C9D319-0E2E-4850-B074-130E6735658C}"/>
              </a:ext>
            </a:extLst>
          </p:cNvPr>
          <p:cNvSpPr/>
          <p:nvPr/>
        </p:nvSpPr>
        <p:spPr>
          <a:xfrm>
            <a:off x="213664" y="1831054"/>
            <a:ext cx="11764672" cy="40826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 선정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7E35BC-4C0C-491C-AC10-0F92E3A355B2}"/>
              </a:ext>
            </a:extLst>
          </p:cNvPr>
          <p:cNvGrpSpPr/>
          <p:nvPr/>
        </p:nvGrpSpPr>
        <p:grpSpPr>
          <a:xfrm>
            <a:off x="353517" y="2349000"/>
            <a:ext cx="2160000" cy="2160000"/>
            <a:chOff x="0" y="851774"/>
            <a:chExt cx="3967161" cy="3967161"/>
          </a:xfrm>
        </p:grpSpPr>
        <p:pic>
          <p:nvPicPr>
            <p:cNvPr id="4" name="Picture 14" descr="Tablet, device, ipad, technology icon">
              <a:extLst>
                <a:ext uri="{FF2B5EF4-FFF2-40B4-BE49-F238E27FC236}">
                  <a16:creationId xmlns:a16="http://schemas.microsoft.com/office/drawing/2014/main" id="{3CE5EC31-617E-4C0A-A180-EA6643E12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51774"/>
              <a:ext cx="3967161" cy="3967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6" descr="Id, face icon">
              <a:extLst>
                <a:ext uri="{FF2B5EF4-FFF2-40B4-BE49-F238E27FC236}">
                  <a16:creationId xmlns:a16="http://schemas.microsoft.com/office/drawing/2014/main" id="{F448BDCB-2455-4F47-B5F4-4B0C8513C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24" y="1326833"/>
              <a:ext cx="2316480" cy="2316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3A3EE79-FC95-44A1-8047-60C46F985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163" y="2307026"/>
            <a:ext cx="1440000" cy="22019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B419E0-509C-4A9B-825D-6110E8CB6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359" y="2182946"/>
            <a:ext cx="1584000" cy="2326054"/>
          </a:xfrm>
          <a:prstGeom prst="rect">
            <a:avLst/>
          </a:prstGeom>
        </p:spPr>
      </p:pic>
      <p:pic>
        <p:nvPicPr>
          <p:cNvPr id="7" name="Picture 2" descr="Text message, phone, sms, iphone icon">
            <a:extLst>
              <a:ext uri="{FF2B5EF4-FFF2-40B4-BE49-F238E27FC236}">
                <a16:creationId xmlns:a16="http://schemas.microsoft.com/office/drawing/2014/main" id="{01CA9283-DB85-4783-880E-61494D2B4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555" y="2349000"/>
            <a:ext cx="151031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C41E0E-F310-4113-B94E-EEE9EA7F1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44" y="2590164"/>
            <a:ext cx="1488627" cy="15116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B9F82-0E31-4F25-9EF3-823707DC98F6}"/>
              </a:ext>
            </a:extLst>
          </p:cNvPr>
          <p:cNvSpPr txBox="1"/>
          <p:nvPr/>
        </p:nvSpPr>
        <p:spPr>
          <a:xfrm>
            <a:off x="637451" y="4824855"/>
            <a:ext cx="159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얼굴 인식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53C6F-F6D6-41B6-AB76-05A42F296284}"/>
              </a:ext>
            </a:extLst>
          </p:cNvPr>
          <p:cNvSpPr txBox="1"/>
          <p:nvPr/>
        </p:nvSpPr>
        <p:spPr>
          <a:xfrm>
            <a:off x="3115163" y="4860888"/>
            <a:ext cx="159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체온 측정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E89758-AEA2-4EA8-970A-2E976651AF08}"/>
              </a:ext>
            </a:extLst>
          </p:cNvPr>
          <p:cNvSpPr txBox="1"/>
          <p:nvPr/>
        </p:nvSpPr>
        <p:spPr>
          <a:xfrm>
            <a:off x="5396359" y="4860888"/>
            <a:ext cx="159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처리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75D82-7F96-47C6-9824-79B4C2F6DC06}"/>
              </a:ext>
            </a:extLst>
          </p:cNvPr>
          <p:cNvSpPr txBox="1"/>
          <p:nvPr/>
        </p:nvSpPr>
        <p:spPr>
          <a:xfrm>
            <a:off x="7821555" y="4789568"/>
            <a:ext cx="159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092DF-A077-4D55-B183-B64DE9D6DCFE}"/>
              </a:ext>
            </a:extLst>
          </p:cNvPr>
          <p:cNvSpPr txBox="1"/>
          <p:nvPr/>
        </p:nvSpPr>
        <p:spPr>
          <a:xfrm>
            <a:off x="9809826" y="4824855"/>
            <a:ext cx="176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라즈베리 파이</a:t>
            </a:r>
          </a:p>
        </p:txBody>
      </p:sp>
    </p:spTree>
    <p:extLst>
      <p:ext uri="{BB962C8B-B14F-4D97-AF65-F5344CB8AC3E}">
        <p14:creationId xmlns:p14="http://schemas.microsoft.com/office/powerpoint/2010/main" val="341117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E37AFD8-49EE-4E57-8DAD-71736702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" panose="020B0600000101010101" pitchFamily="50" charset="-127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34744D3-B068-4646-83B8-525E6D15D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048A18-0381-485F-B557-E17906AE6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모서리가 둥근 직사각형 15">
            <a:extLst>
              <a:ext uri="{FF2B5EF4-FFF2-40B4-BE49-F238E27FC236}">
                <a16:creationId xmlns:a16="http://schemas.microsoft.com/office/drawing/2014/main" id="{B67DA74D-B689-40CA-82BB-1E289814D4DD}"/>
              </a:ext>
            </a:extLst>
          </p:cNvPr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오픈소스 활용 방안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13E4CBD-9EF6-46C8-8866-B395F6D79FF6}"/>
              </a:ext>
            </a:extLst>
          </p:cNvPr>
          <p:cNvSpPr/>
          <p:nvPr/>
        </p:nvSpPr>
        <p:spPr>
          <a:xfrm>
            <a:off x="540344" y="1529626"/>
            <a:ext cx="3002029" cy="153785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Logo, python">
            <a:extLst>
              <a:ext uri="{FF2B5EF4-FFF2-40B4-BE49-F238E27FC236}">
                <a16:creationId xmlns:a16="http://schemas.microsoft.com/office/drawing/2014/main" id="{0AC553DE-F154-4937-8F8E-4422448EF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11" y="158205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C83667-0970-4481-9CBB-77F66A08ED4A}"/>
              </a:ext>
            </a:extLst>
          </p:cNvPr>
          <p:cNvSpPr txBox="1"/>
          <p:nvPr/>
        </p:nvSpPr>
        <p:spPr>
          <a:xfrm>
            <a:off x="1858988" y="1726581"/>
            <a:ext cx="13579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40000"/>
                    <a:lumOff val="60000"/>
                  </a:schemeClr>
                </a:solidFill>
              </a:rPr>
              <a:t>python</a:t>
            </a:r>
          </a:p>
          <a:p>
            <a:endParaRPr lang="en-US" altLang="ko-KR" sz="2000">
              <a:solidFill>
                <a:schemeClr val="accent5"/>
              </a:solidFill>
            </a:endParaRPr>
          </a:p>
          <a:p>
            <a:r>
              <a:rPr lang="ko-KR" altLang="en-US" sz="1600">
                <a:solidFill>
                  <a:schemeClr val="bg1"/>
                </a:solidFill>
              </a:rPr>
              <a:t>주 개발 언어</a:t>
            </a:r>
            <a:endParaRPr lang="en-US" altLang="ko-KR" sz="1600">
              <a:solidFill>
                <a:schemeClr val="bg1"/>
              </a:solidFill>
            </a:endParaRPr>
          </a:p>
          <a:p>
            <a:endParaRPr lang="en-US" altLang="ko-KR" sz="2000">
              <a:solidFill>
                <a:schemeClr val="accent5"/>
              </a:solidFill>
            </a:endParaRPr>
          </a:p>
          <a:p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CC050BC-AFBD-452E-9D19-7BD7367B7163}"/>
              </a:ext>
            </a:extLst>
          </p:cNvPr>
          <p:cNvSpPr/>
          <p:nvPr/>
        </p:nvSpPr>
        <p:spPr>
          <a:xfrm>
            <a:off x="8141929" y="2121387"/>
            <a:ext cx="3002029" cy="153785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41DE0CD-F60C-4F20-B857-E9963509B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183" y="2249677"/>
            <a:ext cx="1354491" cy="12896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E5C85-A1DC-4BD3-AEEC-0739199D91A7}"/>
              </a:ext>
            </a:extLst>
          </p:cNvPr>
          <p:cNvSpPr txBox="1"/>
          <p:nvPr/>
        </p:nvSpPr>
        <p:spPr>
          <a:xfrm>
            <a:off x="8216919" y="2286729"/>
            <a:ext cx="179942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40000"/>
                    <a:lumOff val="60000"/>
                  </a:schemeClr>
                </a:solidFill>
              </a:rPr>
              <a:t>OpenCV</a:t>
            </a:r>
          </a:p>
          <a:p>
            <a:endParaRPr lang="en-US" altLang="ko-KR" sz="2000">
              <a:solidFill>
                <a:schemeClr val="accent5"/>
              </a:solidFill>
            </a:endParaRPr>
          </a:p>
          <a:p>
            <a:r>
              <a:rPr lang="ko-KR" altLang="en-US" sz="1600">
                <a:solidFill>
                  <a:schemeClr val="bg1"/>
                </a:solidFill>
              </a:rPr>
              <a:t>영상처리를 통한 얼굴 인식</a:t>
            </a:r>
            <a:endParaRPr lang="en-US" altLang="ko-KR" sz="20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11648BF-46EC-4D50-AB7D-5AF7639CCFA6}"/>
              </a:ext>
            </a:extLst>
          </p:cNvPr>
          <p:cNvSpPr/>
          <p:nvPr/>
        </p:nvSpPr>
        <p:spPr>
          <a:xfrm>
            <a:off x="540344" y="3624135"/>
            <a:ext cx="3002029" cy="153785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9403657-2EF1-496B-A39F-F1CAADA9B0AF}"/>
              </a:ext>
            </a:extLst>
          </p:cNvPr>
          <p:cNvGrpSpPr/>
          <p:nvPr/>
        </p:nvGrpSpPr>
        <p:grpSpPr>
          <a:xfrm>
            <a:off x="540344" y="3618485"/>
            <a:ext cx="3142123" cy="2030173"/>
            <a:chOff x="540344" y="3618485"/>
            <a:chExt cx="3142123" cy="203017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3BF6E7-B435-4BFB-8FA9-330D591D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44" y="3618485"/>
              <a:ext cx="1219200" cy="147508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80B69D-04C6-4C3D-9A32-A6D9D4C3826D}"/>
                </a:ext>
              </a:extLst>
            </p:cNvPr>
            <p:cNvSpPr txBox="1"/>
            <p:nvPr/>
          </p:nvSpPr>
          <p:spPr>
            <a:xfrm>
              <a:off x="1619450" y="3801999"/>
              <a:ext cx="2063017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TensorFlow</a:t>
              </a:r>
            </a:p>
            <a:p>
              <a:endParaRPr lang="en-US" altLang="ko-KR" sz="2000">
                <a:solidFill>
                  <a:schemeClr val="accent5"/>
                </a:solidFill>
              </a:endParaRPr>
            </a:p>
            <a:p>
              <a:r>
                <a:rPr lang="ko-KR" altLang="en-US" sz="1600">
                  <a:solidFill>
                    <a:schemeClr val="bg1"/>
                  </a:solidFill>
                </a:rPr>
                <a:t>이미지 학습을 통한 </a:t>
              </a:r>
              <a:endParaRPr lang="en-US" altLang="ko-KR" sz="1600">
                <a:solidFill>
                  <a:schemeClr val="bg1"/>
                </a:solidFill>
              </a:endParaRPr>
            </a:p>
            <a:p>
              <a:r>
                <a:rPr lang="ko-KR" altLang="en-US" sz="1600">
                  <a:solidFill>
                    <a:schemeClr val="bg1"/>
                  </a:solidFill>
                </a:rPr>
                <a:t>출입자 비교</a:t>
              </a:r>
              <a:endParaRPr lang="en-US" altLang="ko-KR" sz="1600">
                <a:solidFill>
                  <a:schemeClr val="bg1"/>
                </a:solidFill>
              </a:endParaRPr>
            </a:p>
            <a:p>
              <a:endParaRPr lang="en-US" altLang="ko-KR" sz="2000">
                <a:solidFill>
                  <a:schemeClr val="accent5"/>
                </a:solidFill>
              </a:endParaRPr>
            </a:p>
            <a:p>
              <a:endParaRPr lang="ko-KR" altLang="en-US"/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F2ABD5-7987-4194-B5EB-0A9AC3D54070}"/>
              </a:ext>
            </a:extLst>
          </p:cNvPr>
          <p:cNvSpPr/>
          <p:nvPr/>
        </p:nvSpPr>
        <p:spPr>
          <a:xfrm>
            <a:off x="8141928" y="4344246"/>
            <a:ext cx="3002029" cy="153785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481DF4E-B71D-49B0-AC61-20884A9B277A}"/>
              </a:ext>
            </a:extLst>
          </p:cNvPr>
          <p:cNvGrpSpPr/>
          <p:nvPr/>
        </p:nvGrpSpPr>
        <p:grpSpPr>
          <a:xfrm>
            <a:off x="8216919" y="4425898"/>
            <a:ext cx="2907080" cy="1346603"/>
            <a:chOff x="8216919" y="4425898"/>
            <a:chExt cx="2907080" cy="13466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CBB3EF-E100-4359-A175-8CC2F0982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2094" y="4425898"/>
              <a:ext cx="1161905" cy="122857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442909-95D9-463F-93DF-D0D7ED3D9AAC}"/>
                </a:ext>
              </a:extLst>
            </p:cNvPr>
            <p:cNvSpPr txBox="1"/>
            <p:nvPr/>
          </p:nvSpPr>
          <p:spPr>
            <a:xfrm>
              <a:off x="8216919" y="4510617"/>
              <a:ext cx="189773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GitHub</a:t>
              </a:r>
            </a:p>
            <a:p>
              <a:endParaRPr lang="en-US" altLang="ko-KR" sz="2000">
                <a:solidFill>
                  <a:schemeClr val="accent5"/>
                </a:solidFill>
              </a:endParaRPr>
            </a:p>
            <a:p>
              <a:r>
                <a:rPr lang="ko-KR" altLang="en-US" sz="1600">
                  <a:solidFill>
                    <a:schemeClr val="bg1"/>
                  </a:solidFill>
                </a:rPr>
                <a:t>전체프로젝트 관리 및 협업 관리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18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52A84F-74A0-48D8-973A-EB1E2ADF4A14}"/>
              </a:ext>
            </a:extLst>
          </p:cNvPr>
          <p:cNvSpPr/>
          <p:nvPr/>
        </p:nvSpPr>
        <p:spPr>
          <a:xfrm>
            <a:off x="341523" y="1410159"/>
            <a:ext cx="11435508" cy="5321147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절차 모형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62E029-EF41-4E0D-A11B-A9F43BAB5F82}"/>
              </a:ext>
            </a:extLst>
          </p:cNvPr>
          <p:cNvSpPr/>
          <p:nvPr/>
        </p:nvSpPr>
        <p:spPr>
          <a:xfrm>
            <a:off x="1663547" y="2367069"/>
            <a:ext cx="8857561" cy="34978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735E6B-AE1B-4A68-8305-E78CD28B93C4}"/>
              </a:ext>
            </a:extLst>
          </p:cNvPr>
          <p:cNvGrpSpPr/>
          <p:nvPr/>
        </p:nvGrpSpPr>
        <p:grpSpPr>
          <a:xfrm>
            <a:off x="2412694" y="1838399"/>
            <a:ext cx="7722824" cy="4702087"/>
            <a:chOff x="5100808" y="646693"/>
            <a:chExt cx="7722824" cy="470208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F6FBB4-4EE2-463B-A6F9-D28553BC6342}"/>
                </a:ext>
              </a:extLst>
            </p:cNvPr>
            <p:cNvSpPr/>
            <p:nvPr/>
          </p:nvSpPr>
          <p:spPr>
            <a:xfrm>
              <a:off x="5563940" y="1307359"/>
              <a:ext cx="1773716" cy="432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요구사항 분석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7AC5931-F4E2-4570-8E3C-15658B15E406}"/>
                </a:ext>
              </a:extLst>
            </p:cNvPr>
            <p:cNvSpPr/>
            <p:nvPr/>
          </p:nvSpPr>
          <p:spPr>
            <a:xfrm>
              <a:off x="6702404" y="1997261"/>
              <a:ext cx="1773715" cy="484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프로그램 설계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294FD4-1AB5-4A8A-A57C-9173781F0822}"/>
                </a:ext>
              </a:extLst>
            </p:cNvPr>
            <p:cNvSpPr/>
            <p:nvPr/>
          </p:nvSpPr>
          <p:spPr>
            <a:xfrm>
              <a:off x="7794433" y="2657153"/>
              <a:ext cx="1773715" cy="484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</a:t>
              </a:r>
              <a:r>
                <a:rPr lang="en-US" altLang="ko-KR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코딩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C4DC927-E549-4209-BD0F-22E295AF7579}"/>
                </a:ext>
              </a:extLst>
            </p:cNvPr>
            <p:cNvSpPr/>
            <p:nvPr/>
          </p:nvSpPr>
          <p:spPr>
            <a:xfrm>
              <a:off x="8890612" y="3360518"/>
              <a:ext cx="1773715" cy="484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테스팅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8277A78-BA2B-4BFB-A52D-CCD2D6152FFF}"/>
                </a:ext>
              </a:extLst>
            </p:cNvPr>
            <p:cNvSpPr/>
            <p:nvPr/>
          </p:nvSpPr>
          <p:spPr>
            <a:xfrm>
              <a:off x="9777469" y="4063883"/>
              <a:ext cx="1773715" cy="484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유지 보수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859C71A-ED3E-4C32-ACCA-5E5F8868DF11}"/>
                </a:ext>
              </a:extLst>
            </p:cNvPr>
            <p:cNvSpPr/>
            <p:nvPr/>
          </p:nvSpPr>
          <p:spPr>
            <a:xfrm>
              <a:off x="5100808" y="646693"/>
              <a:ext cx="903385" cy="432961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시작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D99C15F-6F05-4166-B434-0F0F5757B924}"/>
                </a:ext>
              </a:extLst>
            </p:cNvPr>
            <p:cNvSpPr/>
            <p:nvPr/>
          </p:nvSpPr>
          <p:spPr>
            <a:xfrm>
              <a:off x="11365735" y="4864037"/>
              <a:ext cx="826265" cy="484743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끝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003BCB51-4BC1-4F8D-967B-B48E004523AA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004193" y="863174"/>
              <a:ext cx="446605" cy="444185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D53BC043-7787-4EDE-A667-ACA6392DA649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>
              <a:off x="7337656" y="1523840"/>
              <a:ext cx="251606" cy="473421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4E7F8F42-5D21-4C42-B4B1-1ABC01C773D4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>
              <a:off x="8476119" y="2239632"/>
              <a:ext cx="205172" cy="417521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D77E4040-1B23-40C0-953F-9E828352D8CF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>
              <a:off x="9568148" y="2899524"/>
              <a:ext cx="209322" cy="460994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FF4033B-6810-45BA-9053-F055AC33FC7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0664327" y="3602889"/>
              <a:ext cx="292079" cy="460994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895B3E36-9BD3-4742-8E65-0BA212E0AA3F}"/>
                </a:ext>
              </a:extLst>
            </p:cNvPr>
            <p:cNvCxnSpPr>
              <a:cxnSpLocks/>
            </p:cNvCxnSpPr>
            <p:nvPr/>
          </p:nvCxnSpPr>
          <p:spPr>
            <a:xfrm>
              <a:off x="11561746" y="4403043"/>
              <a:ext cx="292079" cy="460994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2FB063-4A32-48DF-952E-5632C9DA2F62}"/>
                </a:ext>
              </a:extLst>
            </p:cNvPr>
            <p:cNvSpPr txBox="1"/>
            <p:nvPr/>
          </p:nvSpPr>
          <p:spPr>
            <a:xfrm>
              <a:off x="6540945" y="824432"/>
              <a:ext cx="1773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요구사항 정의서 도출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75536-8B94-4E68-A06B-AD118BBD14D4}"/>
                </a:ext>
              </a:extLst>
            </p:cNvPr>
            <p:cNvSpPr txBox="1"/>
            <p:nvPr/>
          </p:nvSpPr>
          <p:spPr>
            <a:xfrm>
              <a:off x="7691847" y="1384917"/>
              <a:ext cx="1773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요구사항 분석서 도출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2E9FD5-9D72-47B7-BE81-B1518230A3DD}"/>
                </a:ext>
              </a:extLst>
            </p:cNvPr>
            <p:cNvSpPr txBox="1"/>
            <p:nvPr/>
          </p:nvSpPr>
          <p:spPr>
            <a:xfrm>
              <a:off x="8681290" y="2079275"/>
              <a:ext cx="1773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프로그램 설계서 도출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253C3A-324C-412B-BBFA-ECB730A4BF2C}"/>
                </a:ext>
              </a:extLst>
            </p:cNvPr>
            <p:cNvSpPr txBox="1"/>
            <p:nvPr/>
          </p:nvSpPr>
          <p:spPr>
            <a:xfrm>
              <a:off x="11049916" y="3420404"/>
              <a:ext cx="1773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테스트 분석서 도출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A546C56-DCE4-4DD9-8A82-FEAEB7412AA5}"/>
              </a:ext>
            </a:extLst>
          </p:cNvPr>
          <p:cNvSpPr txBox="1"/>
          <p:nvPr/>
        </p:nvSpPr>
        <p:spPr>
          <a:xfrm>
            <a:off x="8318562" y="2468901"/>
            <a:ext cx="242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8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폭포수 모델</a:t>
            </a:r>
            <a:r>
              <a:rPr lang="en-US" altLang="ko-KR" sz="28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28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7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567FB22-9593-4DC6-9ACA-AF0EE0E89732}"/>
              </a:ext>
            </a:extLst>
          </p:cNvPr>
          <p:cNvGrpSpPr/>
          <p:nvPr/>
        </p:nvGrpSpPr>
        <p:grpSpPr>
          <a:xfrm>
            <a:off x="8196549" y="0"/>
            <a:ext cx="4044700" cy="6858000"/>
            <a:chOff x="7422372" y="4655949"/>
            <a:chExt cx="3787673" cy="375064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78FCEDF-81EC-44E1-8C1A-DBC61670F478}"/>
                </a:ext>
              </a:extLst>
            </p:cNvPr>
            <p:cNvSpPr/>
            <p:nvPr/>
          </p:nvSpPr>
          <p:spPr>
            <a:xfrm>
              <a:off x="7422372" y="4655949"/>
              <a:ext cx="3705139" cy="375064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9E35BA-1DFD-4CD6-87BB-260CC6F5193F}"/>
                </a:ext>
              </a:extLst>
            </p:cNvPr>
            <p:cNvSpPr txBox="1"/>
            <p:nvPr/>
          </p:nvSpPr>
          <p:spPr>
            <a:xfrm>
              <a:off x="7504906" y="5496281"/>
              <a:ext cx="3705139" cy="2322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요약서 완성</a:t>
              </a: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계획서 완성</a:t>
              </a: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요구사헝 정의서</a:t>
              </a: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분석서 완성</a:t>
              </a: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설계서 완성</a:t>
              </a: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구현 완료</a:t>
              </a: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9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테스트 완료</a:t>
              </a: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유지보수</a:t>
              </a: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일정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D13086-2F84-48D3-9B60-63CECC27699B}"/>
              </a:ext>
            </a:extLst>
          </p:cNvPr>
          <p:cNvGrpSpPr/>
          <p:nvPr/>
        </p:nvGrpSpPr>
        <p:grpSpPr>
          <a:xfrm>
            <a:off x="0" y="1472563"/>
            <a:ext cx="8108414" cy="5385437"/>
            <a:chOff x="1377601" y="1545775"/>
            <a:chExt cx="8536462" cy="538543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DB2570-C342-4F05-A8CF-1221670E9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7601" y="1545775"/>
              <a:ext cx="8536462" cy="273978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7EE8E90-E40F-4CD4-91D5-BD7FB627A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7601" y="4285561"/>
              <a:ext cx="8536462" cy="2645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542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야놀자 야체 B" panose="02020603020101020101" pitchFamily="18" charset="-127"/>
                <a:cs typeface="+mn-cs"/>
              </a:rPr>
              <a:t>하드웨어 개발 환경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1B3246-31FD-4F45-A241-D6534314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70" y="1913953"/>
            <a:ext cx="3655754" cy="23341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2A5001-4255-4409-B351-CA2E3E0B8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924" y="1922022"/>
            <a:ext cx="1162050" cy="1000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31B0AE-DEDC-4054-BCDE-E10AE57FA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324" y="3358777"/>
            <a:ext cx="1028700" cy="1019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AD5731-EF0C-410B-83F4-7AED17093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229" y="4846486"/>
            <a:ext cx="980890" cy="1031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498115-DED7-4607-932B-81B1A6624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773" y="2278503"/>
            <a:ext cx="2482238" cy="1766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082596-DB86-4005-906E-9C3D6860E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35" y="2025750"/>
            <a:ext cx="2700357" cy="19682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66265A-A665-4780-8829-5ABBAB5FD8DD}"/>
              </a:ext>
            </a:extLst>
          </p:cNvPr>
          <p:cNvSpPr txBox="1"/>
          <p:nvPr/>
        </p:nvSpPr>
        <p:spPr>
          <a:xfrm>
            <a:off x="798919" y="1438888"/>
            <a:ext cx="170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노트북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F18EF0-04BD-46E5-BB4B-35581009E9E2}"/>
              </a:ext>
            </a:extLst>
          </p:cNvPr>
          <p:cNvSpPr txBox="1"/>
          <p:nvPr/>
        </p:nvSpPr>
        <p:spPr>
          <a:xfrm>
            <a:off x="9881323" y="1533936"/>
            <a:ext cx="1703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라즈베리 파이 디스플레이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563DE0-7F2D-44A3-835C-5602A3E43D46}"/>
              </a:ext>
            </a:extLst>
          </p:cNvPr>
          <p:cNvSpPr txBox="1"/>
          <p:nvPr/>
        </p:nvSpPr>
        <p:spPr>
          <a:xfrm>
            <a:off x="4668120" y="1469666"/>
            <a:ext cx="1703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라즈베리 파이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457DAF-032E-48D9-B69D-531C1AA649C0}"/>
              </a:ext>
            </a:extLst>
          </p:cNvPr>
          <p:cNvSpPr txBox="1"/>
          <p:nvPr/>
        </p:nvSpPr>
        <p:spPr>
          <a:xfrm>
            <a:off x="7077022" y="1665058"/>
            <a:ext cx="1703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카메라 모듈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899A3-DD18-468D-8812-B9CAF267389F}"/>
              </a:ext>
            </a:extLst>
          </p:cNvPr>
          <p:cNvSpPr txBox="1"/>
          <p:nvPr/>
        </p:nvSpPr>
        <p:spPr>
          <a:xfrm>
            <a:off x="7231182" y="3023322"/>
            <a:ext cx="1703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적외선 카메라 모듈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B5E1BD-943A-4235-958C-C160BAF79D2C}"/>
              </a:ext>
            </a:extLst>
          </p:cNvPr>
          <p:cNvSpPr txBox="1"/>
          <p:nvPr/>
        </p:nvSpPr>
        <p:spPr>
          <a:xfrm>
            <a:off x="7231182" y="4505022"/>
            <a:ext cx="1703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온도 측정 카메라 모듈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83743C93-50C0-401A-AB89-7FC007AEA7CA}"/>
              </a:ext>
            </a:extLst>
          </p:cNvPr>
          <p:cNvGraphicFramePr>
            <a:graphicFrameLocks noGrp="1"/>
          </p:cNvGraphicFramePr>
          <p:nvPr/>
        </p:nvGraphicFramePr>
        <p:xfrm>
          <a:off x="408903" y="4377952"/>
          <a:ext cx="2750090" cy="19682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5045">
                  <a:extLst>
                    <a:ext uri="{9D8B030D-6E8A-4147-A177-3AD203B41FA5}">
                      <a16:colId xmlns:a16="http://schemas.microsoft.com/office/drawing/2014/main" val="1732978542"/>
                    </a:ext>
                  </a:extLst>
                </a:gridCol>
                <a:gridCol w="1375045">
                  <a:extLst>
                    <a:ext uri="{9D8B030D-6E8A-4147-A177-3AD203B41FA5}">
                      <a16:colId xmlns:a16="http://schemas.microsoft.com/office/drawing/2014/main" val="1234831959"/>
                    </a:ext>
                  </a:extLst>
                </a:gridCol>
              </a:tblGrid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02145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프로세서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</a:rPr>
                        <a:t>I5-10210U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8162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메모리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8GB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51273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256GB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18466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그래픽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UHD 620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2823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653A30-780E-4A9F-BE07-2F8EEF608D3D}"/>
              </a:ext>
            </a:extLst>
          </p:cNvPr>
          <p:cNvGraphicFramePr>
            <a:graphicFrameLocks noGrp="1"/>
          </p:cNvGraphicFramePr>
          <p:nvPr/>
        </p:nvGraphicFramePr>
        <p:xfrm>
          <a:off x="4007046" y="4442783"/>
          <a:ext cx="2750090" cy="23417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5045">
                  <a:extLst>
                    <a:ext uri="{9D8B030D-6E8A-4147-A177-3AD203B41FA5}">
                      <a16:colId xmlns:a16="http://schemas.microsoft.com/office/drawing/2014/main" val="1732978542"/>
                    </a:ext>
                  </a:extLst>
                </a:gridCol>
                <a:gridCol w="1375045">
                  <a:extLst>
                    <a:ext uri="{9D8B030D-6E8A-4147-A177-3AD203B41FA5}">
                      <a16:colId xmlns:a16="http://schemas.microsoft.com/office/drawing/2014/main" val="1234831959"/>
                    </a:ext>
                  </a:extLst>
                </a:gridCol>
              </a:tblGrid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02145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프로세서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브로드컴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</a:rPr>
                        <a:t>BCM2711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8162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메모리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4GB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51273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와이파이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2.4/5GHz IEEE 802.11ac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1846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859477F-0167-4D29-BF79-6CC38A364C25}"/>
              </a:ext>
            </a:extLst>
          </p:cNvPr>
          <p:cNvGraphicFramePr>
            <a:graphicFrameLocks noGrp="1"/>
          </p:cNvGraphicFramePr>
          <p:nvPr/>
        </p:nvGraphicFramePr>
        <p:xfrm>
          <a:off x="9292847" y="4209005"/>
          <a:ext cx="2750090" cy="25882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5045">
                  <a:extLst>
                    <a:ext uri="{9D8B030D-6E8A-4147-A177-3AD203B41FA5}">
                      <a16:colId xmlns:a16="http://schemas.microsoft.com/office/drawing/2014/main" val="1732978542"/>
                    </a:ext>
                  </a:extLst>
                </a:gridCol>
                <a:gridCol w="1375045">
                  <a:extLst>
                    <a:ext uri="{9D8B030D-6E8A-4147-A177-3AD203B41FA5}">
                      <a16:colId xmlns:a16="http://schemas.microsoft.com/office/drawing/2014/main" val="1234831959"/>
                    </a:ext>
                  </a:extLst>
                </a:gridCol>
              </a:tblGrid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02145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194mm x 110mm x 20mm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8162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800 x 480 pixels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51273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155mm x 86mm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18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48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목차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1A0197-E9E6-4CBE-992D-58811F7ECECD}"/>
              </a:ext>
            </a:extLst>
          </p:cNvPr>
          <p:cNvGrpSpPr/>
          <p:nvPr/>
        </p:nvGrpSpPr>
        <p:grpSpPr>
          <a:xfrm>
            <a:off x="1957240" y="2464165"/>
            <a:ext cx="2408205" cy="2324132"/>
            <a:chOff x="806358" y="2773097"/>
            <a:chExt cx="2653831" cy="232413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E5AA4EC-F130-4885-8662-E5B4E0CF243A}"/>
                </a:ext>
              </a:extLst>
            </p:cNvPr>
            <p:cNvSpPr/>
            <p:nvPr/>
          </p:nvSpPr>
          <p:spPr>
            <a:xfrm>
              <a:off x="823483" y="3123138"/>
              <a:ext cx="2556030" cy="1974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266A0B7-362D-4F67-BA43-6E974E7DC14D}"/>
                </a:ext>
              </a:extLst>
            </p:cNvPr>
            <p:cNvGrpSpPr/>
            <p:nvPr/>
          </p:nvGrpSpPr>
          <p:grpSpPr>
            <a:xfrm>
              <a:off x="806358" y="2773097"/>
              <a:ext cx="2653831" cy="1611382"/>
              <a:chOff x="1694040" y="2743100"/>
              <a:chExt cx="2653831" cy="1611382"/>
            </a:xfrm>
          </p:grpSpPr>
          <p:sp>
            <p:nvSpPr>
              <p:cNvPr id="3" name="평행 사변형 2">
                <a:extLst>
                  <a:ext uri="{FF2B5EF4-FFF2-40B4-BE49-F238E27FC236}">
                    <a16:creationId xmlns:a16="http://schemas.microsoft.com/office/drawing/2014/main" id="{4083B15D-0978-4413-8682-32A268277BBD}"/>
                  </a:ext>
                </a:extLst>
              </p:cNvPr>
              <p:cNvSpPr/>
              <p:nvPr/>
            </p:nvSpPr>
            <p:spPr>
              <a:xfrm>
                <a:off x="1694040" y="2743100"/>
                <a:ext cx="2653831" cy="360040"/>
              </a:xfrm>
              <a:prstGeom prst="parallelogram">
                <a:avLst>
                  <a:gd name="adj" fmla="val 54101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82A0F1-E245-4453-AB1C-C4B7FF5990E3}"/>
                  </a:ext>
                </a:extLst>
              </p:cNvPr>
              <p:cNvSpPr txBox="1"/>
              <p:nvPr/>
            </p:nvSpPr>
            <p:spPr>
              <a:xfrm>
                <a:off x="1827465" y="3200205"/>
                <a:ext cx="203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C1AB4-8712-47F3-9662-DDA29D2561AF}"/>
                  </a:ext>
                </a:extLst>
              </p:cNvPr>
              <p:cNvSpPr txBox="1"/>
              <p:nvPr/>
            </p:nvSpPr>
            <p:spPr>
              <a:xfrm>
                <a:off x="1827465" y="3237318"/>
                <a:ext cx="19664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2-1.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프로젝트 주제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855E36-7DB6-4742-8D06-BC584C957AD4}"/>
                  </a:ext>
                </a:extLst>
              </p:cNvPr>
              <p:cNvSpPr txBox="1"/>
              <p:nvPr/>
            </p:nvSpPr>
            <p:spPr>
              <a:xfrm>
                <a:off x="1827465" y="3603149"/>
                <a:ext cx="2022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2-2.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주제 선정 사유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3DC74F-2A24-4EEC-8DA8-A7CEB47AB32F}"/>
                  </a:ext>
                </a:extLst>
              </p:cNvPr>
              <p:cNvSpPr txBox="1"/>
              <p:nvPr/>
            </p:nvSpPr>
            <p:spPr>
              <a:xfrm>
                <a:off x="1827465" y="4015928"/>
                <a:ext cx="19664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2-3.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프로젝트 요약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2B20CD-8629-43A0-BA97-48EF7B55880A}"/>
                  </a:ext>
                </a:extLst>
              </p:cNvPr>
              <p:cNvSpPr txBox="1"/>
              <p:nvPr/>
            </p:nvSpPr>
            <p:spPr>
              <a:xfrm>
                <a:off x="1988608" y="2753099"/>
                <a:ext cx="22489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2</a:t>
                </a: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. </a:t>
                </a:r>
                <a:r>
                  <a: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프로젝트 소개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B7C511-8CC8-4987-923A-49DD6DF7283F}"/>
              </a:ext>
            </a:extLst>
          </p:cNvPr>
          <p:cNvGrpSpPr/>
          <p:nvPr/>
        </p:nvGrpSpPr>
        <p:grpSpPr>
          <a:xfrm>
            <a:off x="9246742" y="2474165"/>
            <a:ext cx="2394456" cy="2314132"/>
            <a:chOff x="8353222" y="2783096"/>
            <a:chExt cx="2394456" cy="231413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ADEDE84-C2B8-480B-AF8F-38363EA01AA2}"/>
                </a:ext>
              </a:extLst>
            </p:cNvPr>
            <p:cNvSpPr/>
            <p:nvPr/>
          </p:nvSpPr>
          <p:spPr>
            <a:xfrm>
              <a:off x="8353222" y="3123137"/>
              <a:ext cx="2394456" cy="1974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3AFD4C9-0370-40DF-89FA-8C615E503D84}"/>
                </a:ext>
              </a:extLst>
            </p:cNvPr>
            <p:cNvGrpSpPr/>
            <p:nvPr/>
          </p:nvGrpSpPr>
          <p:grpSpPr>
            <a:xfrm>
              <a:off x="8353222" y="2783096"/>
              <a:ext cx="1981292" cy="1602421"/>
              <a:chOff x="7931811" y="2763098"/>
              <a:chExt cx="1981292" cy="1602421"/>
            </a:xfrm>
          </p:grpSpPr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8E1309FC-8CDC-4280-9D3B-37494135E3FE}"/>
                  </a:ext>
                </a:extLst>
              </p:cNvPr>
              <p:cNvSpPr/>
              <p:nvPr/>
            </p:nvSpPr>
            <p:spPr>
              <a:xfrm>
                <a:off x="7931811" y="2763098"/>
                <a:ext cx="1872208" cy="360040"/>
              </a:xfrm>
              <a:prstGeom prst="parallelogram">
                <a:avLst>
                  <a:gd name="adj" fmla="val 5410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81206A-C691-4E77-8E01-16AE9410A77F}"/>
                  </a:ext>
                </a:extLst>
              </p:cNvPr>
              <p:cNvSpPr txBox="1"/>
              <p:nvPr/>
            </p:nvSpPr>
            <p:spPr>
              <a:xfrm>
                <a:off x="8077344" y="3220203"/>
                <a:ext cx="18357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5</a:t>
                </a: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-1.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개발 절차 모형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AB5FEC-7B86-47F7-8B54-D11079635A9B}"/>
                  </a:ext>
                </a:extLst>
              </p:cNvPr>
              <p:cNvSpPr txBox="1"/>
              <p:nvPr/>
            </p:nvSpPr>
            <p:spPr>
              <a:xfrm>
                <a:off x="8077344" y="3614187"/>
                <a:ext cx="1412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5</a:t>
                </a: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-2.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개발 일정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7F2F0F-AF12-462C-B234-5259053EAE04}"/>
                  </a:ext>
                </a:extLst>
              </p:cNvPr>
              <p:cNvSpPr txBox="1"/>
              <p:nvPr/>
            </p:nvSpPr>
            <p:spPr>
              <a:xfrm>
                <a:off x="8077344" y="4026965"/>
                <a:ext cx="1412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5</a:t>
                </a: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-3.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개발 환경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E1231D-E093-4E61-A2A2-F7E2CD92F25D}"/>
                  </a:ext>
                </a:extLst>
              </p:cNvPr>
              <p:cNvSpPr txBox="1"/>
              <p:nvPr/>
            </p:nvSpPr>
            <p:spPr>
              <a:xfrm>
                <a:off x="8238487" y="2773097"/>
                <a:ext cx="14654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5. </a:t>
                </a:r>
                <a:r>
                  <a: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개발 방향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CD164B-4465-487B-B217-487444B3B3A4}"/>
              </a:ext>
            </a:extLst>
          </p:cNvPr>
          <p:cNvGrpSpPr/>
          <p:nvPr/>
        </p:nvGrpSpPr>
        <p:grpSpPr>
          <a:xfrm>
            <a:off x="4530650" y="2484163"/>
            <a:ext cx="2525720" cy="2324132"/>
            <a:chOff x="4635526" y="2773097"/>
            <a:chExt cx="2525720" cy="232413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EBED6A8-7F5D-421D-B753-DAE162EB59A0}"/>
                </a:ext>
              </a:extLst>
            </p:cNvPr>
            <p:cNvSpPr/>
            <p:nvPr/>
          </p:nvSpPr>
          <p:spPr>
            <a:xfrm>
              <a:off x="4635526" y="3132430"/>
              <a:ext cx="2290103" cy="19647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D86C312-155C-4192-A342-60921D5EA297}"/>
                </a:ext>
              </a:extLst>
            </p:cNvPr>
            <p:cNvGrpSpPr/>
            <p:nvPr/>
          </p:nvGrpSpPr>
          <p:grpSpPr>
            <a:xfrm>
              <a:off x="4635526" y="2773097"/>
              <a:ext cx="2525720" cy="2005201"/>
              <a:chOff x="4933465" y="2763098"/>
              <a:chExt cx="2525720" cy="2005201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97F0CE60-A2E4-4ED3-9307-D81D03BAFC80}"/>
                  </a:ext>
                </a:extLst>
              </p:cNvPr>
              <p:cNvSpPr/>
              <p:nvPr/>
            </p:nvSpPr>
            <p:spPr>
              <a:xfrm>
                <a:off x="4933465" y="2773134"/>
                <a:ext cx="2290103" cy="360040"/>
              </a:xfrm>
              <a:prstGeom prst="parallelogram">
                <a:avLst>
                  <a:gd name="adj" fmla="val 54101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F1698C-E632-4DF1-9865-7060E3627EF0}"/>
                  </a:ext>
                </a:extLst>
              </p:cNvPr>
              <p:cNvSpPr txBox="1"/>
              <p:nvPr/>
            </p:nvSpPr>
            <p:spPr>
              <a:xfrm>
                <a:off x="5088028" y="3210204"/>
                <a:ext cx="1462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3</a:t>
                </a: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-1.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논문</a:t>
                </a: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,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특허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89EAB5-326E-4EB1-B7E6-907A9F03C9AD}"/>
                  </a:ext>
                </a:extLst>
              </p:cNvPr>
              <p:cNvSpPr txBox="1"/>
              <p:nvPr/>
            </p:nvSpPr>
            <p:spPr>
              <a:xfrm>
                <a:off x="5088028" y="3604188"/>
                <a:ext cx="1463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3-2. 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상용 제품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1AA5AD-999D-495A-A8E7-C37DDBB2A562}"/>
                  </a:ext>
                </a:extLst>
              </p:cNvPr>
              <p:cNvSpPr txBox="1"/>
              <p:nvPr/>
            </p:nvSpPr>
            <p:spPr>
              <a:xfrm>
                <a:off x="5088028" y="4016966"/>
                <a:ext cx="18357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3</a:t>
                </a: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-3.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주요 기능 도출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338C60-E5C6-4894-8CD9-6C171868E3BC}"/>
                  </a:ext>
                </a:extLst>
              </p:cNvPr>
              <p:cNvSpPr txBox="1"/>
              <p:nvPr/>
            </p:nvSpPr>
            <p:spPr>
              <a:xfrm>
                <a:off x="5088028" y="4429745"/>
                <a:ext cx="20217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3</a:t>
                </a: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-4.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키워드 선정 사유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D395A7-608B-4149-9E13-CD771BE2B114}"/>
                  </a:ext>
                </a:extLst>
              </p:cNvPr>
              <p:cNvSpPr txBox="1"/>
              <p:nvPr/>
            </p:nvSpPr>
            <p:spPr>
              <a:xfrm>
                <a:off x="5263800" y="2763098"/>
                <a:ext cx="2195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3</a:t>
                </a: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. </a:t>
                </a:r>
                <a:r>
                  <a: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기술 분석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7850E95-7FD3-4B6D-9CB5-6109CCC3D104}"/>
              </a:ext>
            </a:extLst>
          </p:cNvPr>
          <p:cNvGrpSpPr/>
          <p:nvPr/>
        </p:nvGrpSpPr>
        <p:grpSpPr>
          <a:xfrm>
            <a:off x="86553" y="2454166"/>
            <a:ext cx="1669511" cy="2324132"/>
            <a:chOff x="806359" y="2773097"/>
            <a:chExt cx="1839794" cy="232413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92F180A-13C3-4F21-B0A3-0B1A681339B9}"/>
                </a:ext>
              </a:extLst>
            </p:cNvPr>
            <p:cNvSpPr/>
            <p:nvPr/>
          </p:nvSpPr>
          <p:spPr>
            <a:xfrm>
              <a:off x="823484" y="3123138"/>
              <a:ext cx="1781179" cy="1974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F94FBB6-243F-48A1-9D15-8E87B860DA3B}"/>
                </a:ext>
              </a:extLst>
            </p:cNvPr>
            <p:cNvGrpSpPr/>
            <p:nvPr/>
          </p:nvGrpSpPr>
          <p:grpSpPr>
            <a:xfrm>
              <a:off x="806359" y="2773097"/>
              <a:ext cx="1839794" cy="1189643"/>
              <a:chOff x="1694041" y="2743100"/>
              <a:chExt cx="1839794" cy="1189643"/>
            </a:xfrm>
          </p:grpSpPr>
          <p:sp>
            <p:nvSpPr>
              <p:cNvPr id="36" name="평행 사변형 35">
                <a:extLst>
                  <a:ext uri="{FF2B5EF4-FFF2-40B4-BE49-F238E27FC236}">
                    <a16:creationId xmlns:a16="http://schemas.microsoft.com/office/drawing/2014/main" id="{02A5E2A2-0054-4108-B2D3-BC415503596C}"/>
                  </a:ext>
                </a:extLst>
              </p:cNvPr>
              <p:cNvSpPr/>
              <p:nvPr/>
            </p:nvSpPr>
            <p:spPr>
              <a:xfrm>
                <a:off x="1694041" y="2743100"/>
                <a:ext cx="1839794" cy="360040"/>
              </a:xfrm>
              <a:prstGeom prst="parallelogram">
                <a:avLst>
                  <a:gd name="adj" fmla="val 54101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54ABC8F-FB66-4036-A779-2428641F3DD1}"/>
                  </a:ext>
                </a:extLst>
              </p:cNvPr>
              <p:cNvSpPr txBox="1"/>
              <p:nvPr/>
            </p:nvSpPr>
            <p:spPr>
              <a:xfrm>
                <a:off x="1827465" y="3200205"/>
                <a:ext cx="1226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1-1</a:t>
                </a: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팀 소개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0B1F85-29D6-4BC5-BDFB-A84D1C6C42CC}"/>
                  </a:ext>
                </a:extLst>
              </p:cNvPr>
              <p:cNvSpPr txBox="1"/>
              <p:nvPr/>
            </p:nvSpPr>
            <p:spPr>
              <a:xfrm>
                <a:off x="1827465" y="3594189"/>
                <a:ext cx="13517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1-2.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팀 목표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1510BA-E26B-49FF-AE23-1826E3C8D1D4}"/>
                  </a:ext>
                </a:extLst>
              </p:cNvPr>
              <p:cNvSpPr txBox="1"/>
              <p:nvPr/>
            </p:nvSpPr>
            <p:spPr>
              <a:xfrm>
                <a:off x="1988609" y="2753099"/>
                <a:ext cx="13517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1</a:t>
                </a: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. </a:t>
                </a:r>
                <a:r>
                  <a: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팀소개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F81E0EA-CE38-4A9E-A4A9-F4CA3832E764}"/>
              </a:ext>
            </a:extLst>
          </p:cNvPr>
          <p:cNvGrpSpPr/>
          <p:nvPr/>
        </p:nvGrpSpPr>
        <p:grpSpPr>
          <a:xfrm>
            <a:off x="7010070" y="2464165"/>
            <a:ext cx="1992317" cy="2314132"/>
            <a:chOff x="8353222" y="2783096"/>
            <a:chExt cx="1992317" cy="231413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9D0EDBA-3EEE-432C-8B6A-E7574EEF5B67}"/>
                </a:ext>
              </a:extLst>
            </p:cNvPr>
            <p:cNvSpPr/>
            <p:nvPr/>
          </p:nvSpPr>
          <p:spPr>
            <a:xfrm>
              <a:off x="8353222" y="3123137"/>
              <a:ext cx="1992317" cy="1974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4294736-0D4E-453A-BC0B-8F12F43820A9}"/>
                </a:ext>
              </a:extLst>
            </p:cNvPr>
            <p:cNvGrpSpPr/>
            <p:nvPr/>
          </p:nvGrpSpPr>
          <p:grpSpPr>
            <a:xfrm>
              <a:off x="8353222" y="2783096"/>
              <a:ext cx="1929996" cy="795659"/>
              <a:chOff x="7931811" y="2763098"/>
              <a:chExt cx="1929996" cy="795659"/>
            </a:xfrm>
          </p:grpSpPr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48510951-3A76-49BB-986B-03F6AD73A221}"/>
                  </a:ext>
                </a:extLst>
              </p:cNvPr>
              <p:cNvSpPr/>
              <p:nvPr/>
            </p:nvSpPr>
            <p:spPr>
              <a:xfrm>
                <a:off x="7931811" y="2763098"/>
                <a:ext cx="1872208" cy="360040"/>
              </a:xfrm>
              <a:prstGeom prst="parallelogram">
                <a:avLst>
                  <a:gd name="adj" fmla="val 5410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7A9185-F8B6-43FB-9D35-9E6842FEA7F0}"/>
                  </a:ext>
                </a:extLst>
              </p:cNvPr>
              <p:cNvSpPr txBox="1"/>
              <p:nvPr/>
            </p:nvSpPr>
            <p:spPr>
              <a:xfrm>
                <a:off x="8077344" y="3220203"/>
                <a:ext cx="1784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4-1. </a:t>
                </a: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활용 오픈소스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3EAAF47-9015-4E72-B949-B347D7A25803}"/>
                  </a:ext>
                </a:extLst>
              </p:cNvPr>
              <p:cNvSpPr txBox="1"/>
              <p:nvPr/>
            </p:nvSpPr>
            <p:spPr>
              <a:xfrm>
                <a:off x="8238487" y="2773097"/>
                <a:ext cx="14013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4. </a:t>
                </a:r>
                <a:r>
                  <a: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오픈소스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6056B0-80F5-43BC-8B96-A0B0475D18B9}"/>
              </a:ext>
            </a:extLst>
          </p:cNvPr>
          <p:cNvSpPr txBox="1"/>
          <p:nvPr/>
        </p:nvSpPr>
        <p:spPr>
          <a:xfrm>
            <a:off x="214326" y="3645297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1-3.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개인 목표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095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581298" y="2577932"/>
            <a:ext cx="4497887" cy="17021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kern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소프트웨어 개발 환경</a:t>
            </a:r>
            <a:endParaRPr lang="en-US" altLang="ko-KR" sz="4800" kern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C577A7-AD0C-43D4-AFA2-22D3A284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853" y="655223"/>
            <a:ext cx="2438262" cy="9509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D296E8-45AE-4458-9608-A8DB1146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86" y="2557929"/>
            <a:ext cx="2153936" cy="17021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9CCD287-46AB-49E7-B25B-1BB64DADE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725" y="2517903"/>
            <a:ext cx="1715665" cy="1742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FDA989-CADF-497B-990C-098BEFEA4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19841"/>
            <a:ext cx="2439106" cy="7439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2820FC-4A01-4901-BA40-065D5F7CB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592" y="4950764"/>
            <a:ext cx="2369932" cy="148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56858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아두이노개발, 라즈베리 파이, 임베디드 개발, 시제품 제작, IOT 개발, 3D 설계해 드립니다. | 50,000원부터 시작 가능한 총  평점 0점의 IT·프로그래밍, 임베디드 HW·SW, 임베디드 HW·SW 서비스 | 프리랜서마켓 No. 1 크몽">
            <a:extLst>
              <a:ext uri="{FF2B5EF4-FFF2-40B4-BE49-F238E27FC236}">
                <a16:creationId xmlns:a16="http://schemas.microsoft.com/office/drawing/2014/main" id="{85F75793-D8A4-45E8-95F0-03356CFC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84637" y="321732"/>
            <a:ext cx="2159109" cy="161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228770"/>
            <a:ext cx="609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750" y="4581803"/>
            <a:ext cx="60552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640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자유형 42"/>
          <p:cNvSpPr/>
          <p:nvPr/>
        </p:nvSpPr>
        <p:spPr>
          <a:xfrm>
            <a:off x="2755900" y="2444792"/>
            <a:ext cx="6658404" cy="1520354"/>
          </a:xfrm>
          <a:custGeom>
            <a:avLst/>
            <a:gdLst>
              <a:gd name="connsiteX0" fmla="*/ 129823 w 6658404"/>
              <a:gd name="connsiteY0" fmla="*/ 0 h 1520354"/>
              <a:gd name="connsiteX1" fmla="*/ 3193277 w 6658404"/>
              <a:gd name="connsiteY1" fmla="*/ 0 h 1520354"/>
              <a:gd name="connsiteX2" fmla="*/ 3329202 w 6658404"/>
              <a:gd name="connsiteY2" fmla="*/ 135925 h 1520354"/>
              <a:gd name="connsiteX3" fmla="*/ 3465127 w 6658404"/>
              <a:gd name="connsiteY3" fmla="*/ 0 h 1520354"/>
              <a:gd name="connsiteX4" fmla="*/ 6528581 w 6658404"/>
              <a:gd name="connsiteY4" fmla="*/ 0 h 1520354"/>
              <a:gd name="connsiteX5" fmla="*/ 6658404 w 6658404"/>
              <a:gd name="connsiteY5" fmla="*/ 129823 h 1520354"/>
              <a:gd name="connsiteX6" fmla="*/ 6658404 w 6658404"/>
              <a:gd name="connsiteY6" fmla="*/ 1390531 h 1520354"/>
              <a:gd name="connsiteX7" fmla="*/ 6528581 w 6658404"/>
              <a:gd name="connsiteY7" fmla="*/ 1520354 h 1520354"/>
              <a:gd name="connsiteX8" fmla="*/ 3465127 w 6658404"/>
              <a:gd name="connsiteY8" fmla="*/ 1520354 h 1520354"/>
              <a:gd name="connsiteX9" fmla="*/ 3329202 w 6658404"/>
              <a:gd name="connsiteY9" fmla="*/ 1384429 h 1520354"/>
              <a:gd name="connsiteX10" fmla="*/ 3193277 w 6658404"/>
              <a:gd name="connsiteY10" fmla="*/ 1520354 h 1520354"/>
              <a:gd name="connsiteX11" fmla="*/ 129823 w 6658404"/>
              <a:gd name="connsiteY11" fmla="*/ 1520354 h 1520354"/>
              <a:gd name="connsiteX12" fmla="*/ 0 w 6658404"/>
              <a:gd name="connsiteY12" fmla="*/ 1390531 h 1520354"/>
              <a:gd name="connsiteX13" fmla="*/ 0 w 6658404"/>
              <a:gd name="connsiteY13" fmla="*/ 129823 h 1520354"/>
              <a:gd name="connsiteX14" fmla="*/ 129823 w 6658404"/>
              <a:gd name="connsiteY14" fmla="*/ 0 h 1520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58404" h="1520354">
                <a:moveTo>
                  <a:pt x="129823" y="0"/>
                </a:moveTo>
                <a:lnTo>
                  <a:pt x="3193277" y="0"/>
                </a:lnTo>
                <a:cubicBezTo>
                  <a:pt x="3193277" y="75069"/>
                  <a:pt x="3254133" y="135925"/>
                  <a:pt x="3329202" y="135925"/>
                </a:cubicBezTo>
                <a:cubicBezTo>
                  <a:pt x="3404271" y="135925"/>
                  <a:pt x="3465127" y="75069"/>
                  <a:pt x="3465127" y="0"/>
                </a:cubicBezTo>
                <a:lnTo>
                  <a:pt x="6528581" y="0"/>
                </a:lnTo>
                <a:cubicBezTo>
                  <a:pt x="6600280" y="0"/>
                  <a:pt x="6658404" y="58124"/>
                  <a:pt x="6658404" y="129823"/>
                </a:cubicBezTo>
                <a:lnTo>
                  <a:pt x="6658404" y="1390531"/>
                </a:lnTo>
                <a:cubicBezTo>
                  <a:pt x="6658404" y="1462230"/>
                  <a:pt x="6600280" y="1520354"/>
                  <a:pt x="6528581" y="1520354"/>
                </a:cubicBezTo>
                <a:lnTo>
                  <a:pt x="3465127" y="1520354"/>
                </a:lnTo>
                <a:cubicBezTo>
                  <a:pt x="3465127" y="1445285"/>
                  <a:pt x="3404271" y="1384429"/>
                  <a:pt x="3329202" y="1384429"/>
                </a:cubicBezTo>
                <a:cubicBezTo>
                  <a:pt x="3254133" y="1384429"/>
                  <a:pt x="3193277" y="1445285"/>
                  <a:pt x="3193277" y="1520354"/>
                </a:cubicBezTo>
                <a:lnTo>
                  <a:pt x="129823" y="1520354"/>
                </a:lnTo>
                <a:cubicBezTo>
                  <a:pt x="58124" y="1520354"/>
                  <a:pt x="0" y="1462230"/>
                  <a:pt x="0" y="1390531"/>
                </a:cubicBezTo>
                <a:lnTo>
                  <a:pt x="0" y="129823"/>
                </a:lnTo>
                <a:cubicBezTo>
                  <a:pt x="0" y="58124"/>
                  <a:pt x="58124" y="0"/>
                  <a:pt x="129823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5B4E55"/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감사합니다</a:t>
            </a:r>
            <a:r>
              <a:rPr lang="en-US" altLang="ko-KR" sz="44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0" name="자유형 39"/>
          <p:cNvSpPr/>
          <p:nvPr/>
        </p:nvSpPr>
        <p:spPr>
          <a:xfrm rot="5400000">
            <a:off x="2755900" y="2444792"/>
            <a:ext cx="403076" cy="403076"/>
          </a:xfrm>
          <a:custGeom>
            <a:avLst/>
            <a:gdLst>
              <a:gd name="connsiteX0" fmla="*/ 0 w 701633"/>
              <a:gd name="connsiteY0" fmla="*/ 471529 h 701633"/>
              <a:gd name="connsiteX1" fmla="*/ 0 w 701633"/>
              <a:gd name="connsiteY1" fmla="*/ 0 h 701633"/>
              <a:gd name="connsiteX2" fmla="*/ 701633 w 701633"/>
              <a:gd name="connsiteY2" fmla="*/ 701633 h 701633"/>
              <a:gd name="connsiteX3" fmla="*/ 230104 w 701633"/>
              <a:gd name="connsiteY3" fmla="*/ 701633 h 701633"/>
              <a:gd name="connsiteX4" fmla="*/ 0 w 701633"/>
              <a:gd name="connsiteY4" fmla="*/ 471529 h 70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633" h="701633">
                <a:moveTo>
                  <a:pt x="0" y="471529"/>
                </a:moveTo>
                <a:lnTo>
                  <a:pt x="0" y="0"/>
                </a:lnTo>
                <a:lnTo>
                  <a:pt x="701633" y="701633"/>
                </a:lnTo>
                <a:lnTo>
                  <a:pt x="230104" y="701633"/>
                </a:lnTo>
                <a:cubicBezTo>
                  <a:pt x="103021" y="701633"/>
                  <a:pt x="0" y="598612"/>
                  <a:pt x="0" y="471529"/>
                </a:cubicBezTo>
                <a:close/>
              </a:path>
            </a:pathLst>
          </a:custGeom>
          <a:solidFill>
            <a:srgbClr val="DD4B4B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050015" y="4135514"/>
            <a:ext cx="2949846" cy="10284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소프트웨어학과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2015041075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이한주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소프트웨어학과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2016039066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조광식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소프트웨어학과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2016039033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최병도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4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02B6E9F-74EC-40FC-8B8B-899C471A4909}"/>
              </a:ext>
            </a:extLst>
          </p:cNvPr>
          <p:cNvSpPr/>
          <p:nvPr/>
        </p:nvSpPr>
        <p:spPr>
          <a:xfrm>
            <a:off x="1113003" y="4316797"/>
            <a:ext cx="2406925" cy="1834621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7309B-6B97-4F57-8408-29976D334D18}"/>
              </a:ext>
            </a:extLst>
          </p:cNvPr>
          <p:cNvSpPr/>
          <p:nvPr/>
        </p:nvSpPr>
        <p:spPr>
          <a:xfrm>
            <a:off x="1217101" y="4380340"/>
            <a:ext cx="2406925" cy="2324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이한주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일정 및 팀 미팅 관리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얼굴 인식 기능 개발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 기능 개발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 관리 시스템 업데이트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978A833-3244-4D22-A3A9-7DC3501F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308" y="2142587"/>
            <a:ext cx="1678315" cy="223775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66DF7A-75D8-46BD-9355-6B73178061B3}"/>
              </a:ext>
            </a:extLst>
          </p:cNvPr>
          <p:cNvSpPr/>
          <p:nvPr/>
        </p:nvSpPr>
        <p:spPr>
          <a:xfrm>
            <a:off x="4892537" y="4316797"/>
            <a:ext cx="2406925" cy="1834621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80DEB7-70AA-4DAB-8AAC-E6F5C580B233}"/>
              </a:ext>
            </a:extLst>
          </p:cNvPr>
          <p:cNvSpPr/>
          <p:nvPr/>
        </p:nvSpPr>
        <p:spPr>
          <a:xfrm>
            <a:off x="4892537" y="4380340"/>
            <a:ext cx="2622734" cy="206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조광식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하드웨어 기능 개발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베이스 설계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 기능 개발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 관리 시스템 업데이트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CEC82B0-902D-4462-AFC6-F5142577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42" y="2142587"/>
            <a:ext cx="1678316" cy="223775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13195AE-69E2-4DA0-B6CE-A2773B3966D6}"/>
              </a:ext>
            </a:extLst>
          </p:cNvPr>
          <p:cNvSpPr/>
          <p:nvPr/>
        </p:nvSpPr>
        <p:spPr>
          <a:xfrm>
            <a:off x="8783782" y="4316797"/>
            <a:ext cx="2406925" cy="1834621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C9E922-8CF2-4053-A411-45C1F2E6836D}"/>
              </a:ext>
            </a:extLst>
          </p:cNvPr>
          <p:cNvSpPr/>
          <p:nvPr/>
        </p:nvSpPr>
        <p:spPr>
          <a:xfrm>
            <a:off x="8783782" y="4380340"/>
            <a:ext cx="2622734" cy="162627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최병도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문서 관리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적외선 온도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측적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기능 개발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 기능 개발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 관리 시스템 업데이트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 descr="사람, 넥타이, 남자, 착용이(가) 표시된 사진&#10;&#10;자동 생성된 설명">
            <a:extLst>
              <a:ext uri="{FF2B5EF4-FFF2-40B4-BE49-F238E27FC236}">
                <a16:creationId xmlns:a16="http://schemas.microsoft.com/office/drawing/2014/main" id="{59052532-C031-463D-9AD2-C194AE5814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718" y="2206130"/>
            <a:ext cx="1691052" cy="2174210"/>
          </a:xfrm>
          <a:prstGeom prst="rect">
            <a:avLst/>
          </a:prstGeom>
        </p:spPr>
      </p:pic>
      <p:sp>
        <p:nvSpPr>
          <p:cNvPr id="7" name="모서리가 둥근 직사각형 15">
            <a:extLst>
              <a:ext uri="{FF2B5EF4-FFF2-40B4-BE49-F238E27FC236}">
                <a16:creationId xmlns:a16="http://schemas.microsoft.com/office/drawing/2014/main" id="{BD145935-E126-4315-BEFD-B816790C72A7}"/>
              </a:ext>
            </a:extLst>
          </p:cNvPr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 소개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19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889250" y="514529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 목표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72907E-35E9-4C63-8FDD-C2326DED8D03}"/>
              </a:ext>
            </a:extLst>
          </p:cNvPr>
          <p:cNvGrpSpPr/>
          <p:nvPr/>
        </p:nvGrpSpPr>
        <p:grpSpPr>
          <a:xfrm>
            <a:off x="2223654" y="1487953"/>
            <a:ext cx="7585364" cy="974691"/>
            <a:chOff x="571499" y="1508736"/>
            <a:chExt cx="7821790" cy="120008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D67C980-1768-4D3A-8C0F-382C9A446C4A}"/>
                </a:ext>
              </a:extLst>
            </p:cNvPr>
            <p:cNvSpPr/>
            <p:nvPr/>
          </p:nvSpPr>
          <p:spPr>
            <a:xfrm>
              <a:off x="571499" y="1908765"/>
              <a:ext cx="7821790" cy="8000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저렴한 가격의 비대면 출입 체온 측정 시스템 제공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58FADB6-B900-4945-9155-90C8E491BEB5}"/>
                </a:ext>
              </a:extLst>
            </p:cNvPr>
            <p:cNvSpPr/>
            <p:nvPr/>
          </p:nvSpPr>
          <p:spPr>
            <a:xfrm>
              <a:off x="571500" y="1508736"/>
              <a:ext cx="624658" cy="800058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E55F64-8F73-462F-8B69-A60A34D7B5BA}"/>
                </a:ext>
              </a:extLst>
            </p:cNvPr>
            <p:cNvSpPr txBox="1"/>
            <p:nvPr/>
          </p:nvSpPr>
          <p:spPr>
            <a:xfrm>
              <a:off x="648828" y="170870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F2C752-407D-4818-A74A-AF5BAC3323ED}"/>
              </a:ext>
            </a:extLst>
          </p:cNvPr>
          <p:cNvGrpSpPr/>
          <p:nvPr/>
        </p:nvGrpSpPr>
        <p:grpSpPr>
          <a:xfrm>
            <a:off x="2223654" y="2514876"/>
            <a:ext cx="7585364" cy="974691"/>
            <a:chOff x="571499" y="1508736"/>
            <a:chExt cx="7821790" cy="12000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896D88C-E9C2-4F8C-A6A5-7ACA3D2F85A9}"/>
                </a:ext>
              </a:extLst>
            </p:cNvPr>
            <p:cNvSpPr/>
            <p:nvPr/>
          </p:nvSpPr>
          <p:spPr>
            <a:xfrm>
              <a:off x="571499" y="1908765"/>
              <a:ext cx="7821790" cy="8000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 처리</a:t>
              </a:r>
              <a:r>
                <a:rPr lang="en-US" altLang="ko-KR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머신 러닝</a:t>
              </a:r>
              <a:r>
                <a:rPr lang="en-US" altLang="ko-KR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안드로이드 등 다양한 프로그래밍 경험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C1ABA5-3C14-4137-BC1D-F9198B72DEE5}"/>
                </a:ext>
              </a:extLst>
            </p:cNvPr>
            <p:cNvSpPr/>
            <p:nvPr/>
          </p:nvSpPr>
          <p:spPr>
            <a:xfrm>
              <a:off x="571500" y="1508736"/>
              <a:ext cx="624658" cy="800058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FC8E30-6338-4356-912C-63154053B02E}"/>
                </a:ext>
              </a:extLst>
            </p:cNvPr>
            <p:cNvSpPr txBox="1"/>
            <p:nvPr/>
          </p:nvSpPr>
          <p:spPr>
            <a:xfrm>
              <a:off x="634180" y="1708709"/>
              <a:ext cx="484649" cy="492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32C152-3274-45CD-B4E0-309854A24B6E}"/>
              </a:ext>
            </a:extLst>
          </p:cNvPr>
          <p:cNvGrpSpPr/>
          <p:nvPr/>
        </p:nvGrpSpPr>
        <p:grpSpPr>
          <a:xfrm>
            <a:off x="2223654" y="3541799"/>
            <a:ext cx="7585364" cy="974691"/>
            <a:chOff x="571499" y="1508736"/>
            <a:chExt cx="7821790" cy="12000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3036649-DBE4-4922-9D8F-71F160879A2F}"/>
                </a:ext>
              </a:extLst>
            </p:cNvPr>
            <p:cNvSpPr/>
            <p:nvPr/>
          </p:nvSpPr>
          <p:spPr>
            <a:xfrm>
              <a:off x="571499" y="1908765"/>
              <a:ext cx="7821790" cy="8000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개발 과정 중 문서 작성 방법 습득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72F6765-63AC-483D-8199-4C2F024CB9D4}"/>
                </a:ext>
              </a:extLst>
            </p:cNvPr>
            <p:cNvSpPr/>
            <p:nvPr/>
          </p:nvSpPr>
          <p:spPr>
            <a:xfrm>
              <a:off x="571500" y="1508736"/>
              <a:ext cx="624658" cy="800058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356A7C-4D95-4D0B-89E8-734DB87B422C}"/>
                </a:ext>
              </a:extLst>
            </p:cNvPr>
            <p:cNvSpPr txBox="1"/>
            <p:nvPr/>
          </p:nvSpPr>
          <p:spPr>
            <a:xfrm>
              <a:off x="634180" y="1708709"/>
              <a:ext cx="484649" cy="492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551DC8-98D3-4D7B-B2B2-F8F43C747EAA}"/>
              </a:ext>
            </a:extLst>
          </p:cNvPr>
          <p:cNvGrpSpPr/>
          <p:nvPr/>
        </p:nvGrpSpPr>
        <p:grpSpPr>
          <a:xfrm>
            <a:off x="2223654" y="4568722"/>
            <a:ext cx="7585364" cy="974691"/>
            <a:chOff x="571499" y="1508736"/>
            <a:chExt cx="7821790" cy="120008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1C3B9C4-6700-4B08-B40C-82D4F290C9AF}"/>
                </a:ext>
              </a:extLst>
            </p:cNvPr>
            <p:cNvSpPr/>
            <p:nvPr/>
          </p:nvSpPr>
          <p:spPr>
            <a:xfrm>
              <a:off x="571499" y="1908765"/>
              <a:ext cx="7821790" cy="8000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조사한 논문</a:t>
              </a:r>
              <a:r>
                <a:rPr lang="en-US" altLang="ko-KR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특허 등의 기술 적용 경험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9E06090-91ED-47E4-9AC1-D44140F3F902}"/>
                </a:ext>
              </a:extLst>
            </p:cNvPr>
            <p:cNvSpPr/>
            <p:nvPr/>
          </p:nvSpPr>
          <p:spPr>
            <a:xfrm>
              <a:off x="571500" y="1508736"/>
              <a:ext cx="624658" cy="800058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28E661-3C52-44F6-8B42-E782587BD558}"/>
                </a:ext>
              </a:extLst>
            </p:cNvPr>
            <p:cNvSpPr txBox="1"/>
            <p:nvPr/>
          </p:nvSpPr>
          <p:spPr>
            <a:xfrm>
              <a:off x="634180" y="1708709"/>
              <a:ext cx="484649" cy="492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16F303-7EC4-4C0A-93EE-C40BAF667662}"/>
              </a:ext>
            </a:extLst>
          </p:cNvPr>
          <p:cNvGrpSpPr/>
          <p:nvPr/>
        </p:nvGrpSpPr>
        <p:grpSpPr>
          <a:xfrm>
            <a:off x="2223654" y="5595645"/>
            <a:ext cx="7585364" cy="974691"/>
            <a:chOff x="571499" y="1508736"/>
            <a:chExt cx="7821790" cy="120008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07EDF78-BDE7-4B73-8268-1B3D30F0C8CA}"/>
                </a:ext>
              </a:extLst>
            </p:cNvPr>
            <p:cNvSpPr/>
            <p:nvPr/>
          </p:nvSpPr>
          <p:spPr>
            <a:xfrm>
              <a:off x="571499" y="1908765"/>
              <a:ext cx="7821790" cy="8000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IoT</a:t>
              </a:r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시스템 개발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81E2F6E-30D2-483C-9FE8-865E2498367B}"/>
                </a:ext>
              </a:extLst>
            </p:cNvPr>
            <p:cNvSpPr/>
            <p:nvPr/>
          </p:nvSpPr>
          <p:spPr>
            <a:xfrm>
              <a:off x="571500" y="1508736"/>
              <a:ext cx="624658" cy="800058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7BC498-F78A-4911-A2FE-6C2BED9C053F}"/>
                </a:ext>
              </a:extLst>
            </p:cNvPr>
            <p:cNvSpPr txBox="1"/>
            <p:nvPr/>
          </p:nvSpPr>
          <p:spPr>
            <a:xfrm>
              <a:off x="634180" y="1708709"/>
              <a:ext cx="484649" cy="492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554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목표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484D7892-A6A5-43BE-961F-05A6984E9973}"/>
              </a:ext>
            </a:extLst>
          </p:cNvPr>
          <p:cNvSpPr/>
          <p:nvPr/>
        </p:nvSpPr>
        <p:spPr>
          <a:xfrm rot="16200000">
            <a:off x="761867" y="3307031"/>
            <a:ext cx="496696" cy="885695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7A574CFE-6AA7-405C-8285-7D18724F549D}"/>
              </a:ext>
            </a:extLst>
          </p:cNvPr>
          <p:cNvSpPr/>
          <p:nvPr/>
        </p:nvSpPr>
        <p:spPr>
          <a:xfrm rot="16200000">
            <a:off x="760099" y="4609319"/>
            <a:ext cx="496696" cy="885695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23D5C276-1738-4193-AA13-CCB893B371D2}"/>
              </a:ext>
            </a:extLst>
          </p:cNvPr>
          <p:cNvSpPr/>
          <p:nvPr/>
        </p:nvSpPr>
        <p:spPr>
          <a:xfrm rot="16200000">
            <a:off x="760100" y="1877378"/>
            <a:ext cx="496696" cy="885695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671C303-70D0-423B-B40C-A0E7DB7BDAAB}"/>
              </a:ext>
            </a:extLst>
          </p:cNvPr>
          <p:cNvSpPr/>
          <p:nvPr/>
        </p:nvSpPr>
        <p:spPr>
          <a:xfrm>
            <a:off x="1636596" y="3208369"/>
            <a:ext cx="9304699" cy="117289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개발을 완성하며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과정에서 영상처리 기술의 구현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 기술의 사용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기술의 오픈소스 사용 능력과 같이 기술적인 능력과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지금까지 해온 개발 프로젝트보다 긴 프로젝트인 만큼 팀원들과 많은 소통을 통해 협업하는 능력 쌓고 싶습니다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4E0BD98-7D5F-47EC-8E28-C4E489605F01}"/>
              </a:ext>
            </a:extLst>
          </p:cNvPr>
          <p:cNvSpPr/>
          <p:nvPr/>
        </p:nvSpPr>
        <p:spPr>
          <a:xfrm>
            <a:off x="1636597" y="4739673"/>
            <a:ext cx="9304699" cy="8430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프로젝트를 통해 하나의 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시스템을 완성시는 경험을 하고 싶습니다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영상처리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등 다양한 기술을 습득하면서 제 실력을 향상시키고 싶습니다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5CA904-6572-4060-B205-BFE84ACF4B59}"/>
              </a:ext>
            </a:extLst>
          </p:cNvPr>
          <p:cNvSpPr txBox="1"/>
          <p:nvPr/>
        </p:nvSpPr>
        <p:spPr>
          <a:xfrm>
            <a:off x="565600" y="2135560"/>
            <a:ext cx="13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이한주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AC90FC-DCE1-46DB-BA77-77F55FE85A4D}"/>
              </a:ext>
            </a:extLst>
          </p:cNvPr>
          <p:cNvSpPr txBox="1"/>
          <p:nvPr/>
        </p:nvSpPr>
        <p:spPr>
          <a:xfrm>
            <a:off x="565600" y="4867501"/>
            <a:ext cx="13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최병도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6FD344-B58A-40E7-B212-02A79377F8AB}"/>
              </a:ext>
            </a:extLst>
          </p:cNvPr>
          <p:cNvSpPr txBox="1"/>
          <p:nvPr/>
        </p:nvSpPr>
        <p:spPr>
          <a:xfrm>
            <a:off x="565599" y="3565212"/>
            <a:ext cx="13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조광식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459608-09C8-4800-9BB8-50895AA6E66C}"/>
              </a:ext>
            </a:extLst>
          </p:cNvPr>
          <p:cNvSpPr/>
          <p:nvPr/>
        </p:nvSpPr>
        <p:spPr>
          <a:xfrm>
            <a:off x="1636595" y="1774028"/>
            <a:ext cx="9304699" cy="117289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장기 프로젝트를 진행하면서 소프트웨어 공학에서 배우는 프로젝트 관리 기법을 적용하고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기술을 사용해 프로젝트를 완성하고 싶습니다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00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50154-508F-4CDB-A6E0-01E4BE6FBD12}"/>
              </a:ext>
            </a:extLst>
          </p:cNvPr>
          <p:cNvSpPr txBox="1"/>
          <p:nvPr/>
        </p:nvSpPr>
        <p:spPr>
          <a:xfrm>
            <a:off x="547454" y="1513557"/>
            <a:ext cx="466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비대면</a:t>
            </a:r>
            <a:r>
              <a:rPr lang="ko-KR" altLang="en-US" sz="2800" b="1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출입 체온 측정 시스템</a:t>
            </a:r>
          </a:p>
        </p:txBody>
      </p:sp>
      <p:grpSp>
        <p:nvGrpSpPr>
          <p:cNvPr id="53" name="Group 84">
            <a:extLst>
              <a:ext uri="{FF2B5EF4-FFF2-40B4-BE49-F238E27FC236}">
                <a16:creationId xmlns:a16="http://schemas.microsoft.com/office/drawing/2014/main" id="{EB7D2620-E2C4-40DF-BEEB-1D8F5277C173}"/>
              </a:ext>
            </a:extLst>
          </p:cNvPr>
          <p:cNvGrpSpPr/>
          <p:nvPr/>
        </p:nvGrpSpPr>
        <p:grpSpPr>
          <a:xfrm>
            <a:off x="4046690" y="2457842"/>
            <a:ext cx="3843172" cy="4400158"/>
            <a:chOff x="3203848" y="1779662"/>
            <a:chExt cx="3332582" cy="29994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4" name="Rectangle 85">
              <a:extLst>
                <a:ext uri="{FF2B5EF4-FFF2-40B4-BE49-F238E27FC236}">
                  <a16:creationId xmlns:a16="http://schemas.microsoft.com/office/drawing/2014/main" id="{AB3678D5-673F-49DE-9D48-9858213EA52B}"/>
                </a:ext>
              </a:extLst>
            </p:cNvPr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Block Arc 86">
              <a:extLst>
                <a:ext uri="{FF2B5EF4-FFF2-40B4-BE49-F238E27FC236}">
                  <a16:creationId xmlns:a16="http://schemas.microsoft.com/office/drawing/2014/main" id="{69F5095A-806F-43DF-8FC6-F625E07A7CD2}"/>
                </a:ext>
              </a:extLst>
            </p:cNvPr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Rectangle 87">
              <a:extLst>
                <a:ext uri="{FF2B5EF4-FFF2-40B4-BE49-F238E27FC236}">
                  <a16:creationId xmlns:a16="http://schemas.microsoft.com/office/drawing/2014/main" id="{0B2A9DC2-E23C-446F-8A10-E6678DAB3C7E}"/>
                </a:ext>
              </a:extLst>
            </p:cNvPr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Block Arc 88">
              <a:extLst>
                <a:ext uri="{FF2B5EF4-FFF2-40B4-BE49-F238E27FC236}">
                  <a16:creationId xmlns:a16="http://schemas.microsoft.com/office/drawing/2014/main" id="{EDBA5C0D-0D6B-45DE-B15E-60DF79192C74}"/>
                </a:ext>
              </a:extLst>
            </p:cNvPr>
            <p:cNvSpPr/>
            <p:nvPr/>
          </p:nvSpPr>
          <p:spPr>
            <a:xfrm rot="162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Rectangle 89">
              <a:extLst>
                <a:ext uri="{FF2B5EF4-FFF2-40B4-BE49-F238E27FC236}">
                  <a16:creationId xmlns:a16="http://schemas.microsoft.com/office/drawing/2014/main" id="{50C9595E-0FC8-4C69-BA28-1A059B19A10D}"/>
                </a:ext>
              </a:extLst>
            </p:cNvPr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88C67A-5041-4BE6-894F-74A94BD3E51D}"/>
              </a:ext>
            </a:extLst>
          </p:cNvPr>
          <p:cNvGrpSpPr/>
          <p:nvPr/>
        </p:nvGrpSpPr>
        <p:grpSpPr>
          <a:xfrm>
            <a:off x="681526" y="2284401"/>
            <a:ext cx="3736032" cy="902054"/>
            <a:chOff x="309510" y="2526946"/>
            <a:chExt cx="3736032" cy="902054"/>
          </a:xfrm>
        </p:grpSpPr>
        <p:sp>
          <p:nvSpPr>
            <p:cNvPr id="12" name="Rectangle 90">
              <a:extLst>
                <a:ext uri="{FF2B5EF4-FFF2-40B4-BE49-F238E27FC236}">
                  <a16:creationId xmlns:a16="http://schemas.microsoft.com/office/drawing/2014/main" id="{D4F71569-D2BE-4299-B85B-7421F75C4061}"/>
                </a:ext>
              </a:extLst>
            </p:cNvPr>
            <p:cNvSpPr/>
            <p:nvPr/>
          </p:nvSpPr>
          <p:spPr>
            <a:xfrm>
              <a:off x="309510" y="2526946"/>
              <a:ext cx="3736032" cy="90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Rectangle 91">
              <a:extLst>
                <a:ext uri="{FF2B5EF4-FFF2-40B4-BE49-F238E27FC236}">
                  <a16:creationId xmlns:a16="http://schemas.microsoft.com/office/drawing/2014/main" id="{EAB275B9-B9C7-4192-897C-2473A5BB7E28}"/>
                </a:ext>
              </a:extLst>
            </p:cNvPr>
            <p:cNvSpPr/>
            <p:nvPr/>
          </p:nvSpPr>
          <p:spPr>
            <a:xfrm>
              <a:off x="415631" y="2635973"/>
              <a:ext cx="540000" cy="68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14" name="Group 92">
              <a:extLst>
                <a:ext uri="{FF2B5EF4-FFF2-40B4-BE49-F238E27FC236}">
                  <a16:creationId xmlns:a16="http://schemas.microsoft.com/office/drawing/2014/main" id="{15032952-A65B-4818-8FD1-28F6B01661FF}"/>
                </a:ext>
              </a:extLst>
            </p:cNvPr>
            <p:cNvGrpSpPr/>
            <p:nvPr/>
          </p:nvGrpSpPr>
          <p:grpSpPr>
            <a:xfrm>
              <a:off x="992976" y="2777918"/>
              <a:ext cx="2937148" cy="400110"/>
              <a:chOff x="761740" y="3502126"/>
              <a:chExt cx="2101557" cy="400110"/>
            </a:xfrm>
            <a:solidFill>
              <a:schemeClr val="bg1"/>
            </a:solidFill>
          </p:grpSpPr>
          <p:sp>
            <p:nvSpPr>
              <p:cNvPr id="29" name="TextBox 93">
                <a:extLst>
                  <a:ext uri="{FF2B5EF4-FFF2-40B4-BE49-F238E27FC236}">
                    <a16:creationId xmlns:a16="http://schemas.microsoft.com/office/drawing/2014/main" id="{8B41367C-F016-4DB4-A0A9-CE3CA593E337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94">
                <a:extLst>
                  <a:ext uri="{FF2B5EF4-FFF2-40B4-BE49-F238E27FC236}">
                    <a16:creationId xmlns:a16="http://schemas.microsoft.com/office/drawing/2014/main" id="{D0622656-055B-4557-B5D2-F0DEEE07F4D9}"/>
                  </a:ext>
                </a:extLst>
              </p:cNvPr>
              <p:cNvSpPr txBox="1"/>
              <p:nvPr/>
            </p:nvSpPr>
            <p:spPr>
              <a:xfrm>
                <a:off x="761740" y="3502126"/>
                <a:ext cx="2059657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신속한 출입 시스템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95">
              <a:extLst>
                <a:ext uri="{FF2B5EF4-FFF2-40B4-BE49-F238E27FC236}">
                  <a16:creationId xmlns:a16="http://schemas.microsoft.com/office/drawing/2014/main" id="{ADF20454-BBDB-44ED-A14E-58835B50A41B}"/>
                </a:ext>
              </a:extLst>
            </p:cNvPr>
            <p:cNvSpPr txBox="1"/>
            <p:nvPr/>
          </p:nvSpPr>
          <p:spPr>
            <a:xfrm>
              <a:off x="452977" y="277791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D1ED117-B86D-43EA-A6D5-4CD5429F78CC}"/>
              </a:ext>
            </a:extLst>
          </p:cNvPr>
          <p:cNvGrpSpPr/>
          <p:nvPr/>
        </p:nvGrpSpPr>
        <p:grpSpPr>
          <a:xfrm>
            <a:off x="681526" y="3303783"/>
            <a:ext cx="3736032" cy="902054"/>
            <a:chOff x="309510" y="2526946"/>
            <a:chExt cx="3736032" cy="902054"/>
          </a:xfrm>
        </p:grpSpPr>
        <p:sp>
          <p:nvSpPr>
            <p:cNvPr id="33" name="Rectangle 90">
              <a:extLst>
                <a:ext uri="{FF2B5EF4-FFF2-40B4-BE49-F238E27FC236}">
                  <a16:creationId xmlns:a16="http://schemas.microsoft.com/office/drawing/2014/main" id="{CA868A6E-57B1-41B9-9334-738821E13A82}"/>
                </a:ext>
              </a:extLst>
            </p:cNvPr>
            <p:cNvSpPr/>
            <p:nvPr/>
          </p:nvSpPr>
          <p:spPr>
            <a:xfrm>
              <a:off x="309510" y="2526946"/>
              <a:ext cx="3736032" cy="90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Rectangle 91">
              <a:extLst>
                <a:ext uri="{FF2B5EF4-FFF2-40B4-BE49-F238E27FC236}">
                  <a16:creationId xmlns:a16="http://schemas.microsoft.com/office/drawing/2014/main" id="{E9C4BFF6-B225-4B3D-9D7E-21E67CBBB966}"/>
                </a:ext>
              </a:extLst>
            </p:cNvPr>
            <p:cNvSpPr/>
            <p:nvPr/>
          </p:nvSpPr>
          <p:spPr>
            <a:xfrm>
              <a:off x="415631" y="2635973"/>
              <a:ext cx="540000" cy="68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TextBox 94">
              <a:extLst>
                <a:ext uri="{FF2B5EF4-FFF2-40B4-BE49-F238E27FC236}">
                  <a16:creationId xmlns:a16="http://schemas.microsoft.com/office/drawing/2014/main" id="{F7AC69BE-7EF0-4605-B9DC-65955D53C5C6}"/>
                </a:ext>
              </a:extLst>
            </p:cNvPr>
            <p:cNvSpPr txBox="1"/>
            <p:nvPr/>
          </p:nvSpPr>
          <p:spPr>
            <a:xfrm>
              <a:off x="992976" y="2771328"/>
              <a:ext cx="287858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정확한 체온 측정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95">
              <a:extLst>
                <a:ext uri="{FF2B5EF4-FFF2-40B4-BE49-F238E27FC236}">
                  <a16:creationId xmlns:a16="http://schemas.microsoft.com/office/drawing/2014/main" id="{2628F194-AEF0-4E02-A18F-EA188C176F75}"/>
                </a:ext>
              </a:extLst>
            </p:cNvPr>
            <p:cNvSpPr txBox="1"/>
            <p:nvPr/>
          </p:nvSpPr>
          <p:spPr>
            <a:xfrm>
              <a:off x="452977" y="277791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239B846-4BF6-4163-A90C-BC7D6256C4DE}"/>
              </a:ext>
            </a:extLst>
          </p:cNvPr>
          <p:cNvGrpSpPr/>
          <p:nvPr/>
        </p:nvGrpSpPr>
        <p:grpSpPr>
          <a:xfrm>
            <a:off x="681526" y="4317558"/>
            <a:ext cx="3736032" cy="902054"/>
            <a:chOff x="309510" y="2526946"/>
            <a:chExt cx="3736032" cy="902054"/>
          </a:xfrm>
        </p:grpSpPr>
        <p:sp>
          <p:nvSpPr>
            <p:cNvPr id="40" name="Rectangle 90">
              <a:extLst>
                <a:ext uri="{FF2B5EF4-FFF2-40B4-BE49-F238E27FC236}">
                  <a16:creationId xmlns:a16="http://schemas.microsoft.com/office/drawing/2014/main" id="{AD841446-67E3-49CC-9373-373C9E749AFE}"/>
                </a:ext>
              </a:extLst>
            </p:cNvPr>
            <p:cNvSpPr/>
            <p:nvPr/>
          </p:nvSpPr>
          <p:spPr>
            <a:xfrm>
              <a:off x="309510" y="2526946"/>
              <a:ext cx="3736032" cy="90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Rectangle 91">
              <a:extLst>
                <a:ext uri="{FF2B5EF4-FFF2-40B4-BE49-F238E27FC236}">
                  <a16:creationId xmlns:a16="http://schemas.microsoft.com/office/drawing/2014/main" id="{FCD7C0E4-D3B3-418C-A66A-BABD8A597FFA}"/>
                </a:ext>
              </a:extLst>
            </p:cNvPr>
            <p:cNvSpPr/>
            <p:nvPr/>
          </p:nvSpPr>
          <p:spPr>
            <a:xfrm>
              <a:off x="415631" y="2635973"/>
              <a:ext cx="540000" cy="68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4">
              <a:extLst>
                <a:ext uri="{FF2B5EF4-FFF2-40B4-BE49-F238E27FC236}">
                  <a16:creationId xmlns:a16="http://schemas.microsoft.com/office/drawing/2014/main" id="{2C5F92AB-8FD6-4207-8C66-1E6DD836C94C}"/>
                </a:ext>
              </a:extLst>
            </p:cNvPr>
            <p:cNvSpPr txBox="1"/>
            <p:nvPr/>
          </p:nvSpPr>
          <p:spPr>
            <a:xfrm>
              <a:off x="1051536" y="2817478"/>
              <a:ext cx="287858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사진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가면 구분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95">
              <a:extLst>
                <a:ext uri="{FF2B5EF4-FFF2-40B4-BE49-F238E27FC236}">
                  <a16:creationId xmlns:a16="http://schemas.microsoft.com/office/drawing/2014/main" id="{9F58E835-09C3-4D90-B9F9-BD452A292B2D}"/>
                </a:ext>
              </a:extLst>
            </p:cNvPr>
            <p:cNvSpPr txBox="1"/>
            <p:nvPr/>
          </p:nvSpPr>
          <p:spPr>
            <a:xfrm>
              <a:off x="452977" y="277791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693A043-98C0-4CEA-8501-D3F9E46FDEBA}"/>
              </a:ext>
            </a:extLst>
          </p:cNvPr>
          <p:cNvGrpSpPr/>
          <p:nvPr/>
        </p:nvGrpSpPr>
        <p:grpSpPr>
          <a:xfrm>
            <a:off x="681526" y="5359979"/>
            <a:ext cx="3755909" cy="902054"/>
            <a:chOff x="309510" y="2526946"/>
            <a:chExt cx="3755909" cy="902054"/>
          </a:xfrm>
        </p:grpSpPr>
        <p:sp>
          <p:nvSpPr>
            <p:cNvPr id="47" name="Rectangle 90">
              <a:extLst>
                <a:ext uri="{FF2B5EF4-FFF2-40B4-BE49-F238E27FC236}">
                  <a16:creationId xmlns:a16="http://schemas.microsoft.com/office/drawing/2014/main" id="{229F26E2-E44A-4EC5-A7BA-A952D09DF859}"/>
                </a:ext>
              </a:extLst>
            </p:cNvPr>
            <p:cNvSpPr/>
            <p:nvPr/>
          </p:nvSpPr>
          <p:spPr>
            <a:xfrm>
              <a:off x="309510" y="2526946"/>
              <a:ext cx="3736032" cy="90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Rectangle 91">
              <a:extLst>
                <a:ext uri="{FF2B5EF4-FFF2-40B4-BE49-F238E27FC236}">
                  <a16:creationId xmlns:a16="http://schemas.microsoft.com/office/drawing/2014/main" id="{752AF850-A686-4A9B-B88A-B248F83C9F6D}"/>
                </a:ext>
              </a:extLst>
            </p:cNvPr>
            <p:cNvSpPr/>
            <p:nvPr/>
          </p:nvSpPr>
          <p:spPr>
            <a:xfrm>
              <a:off x="415631" y="2635973"/>
              <a:ext cx="540000" cy="68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4">
              <a:extLst>
                <a:ext uri="{FF2B5EF4-FFF2-40B4-BE49-F238E27FC236}">
                  <a16:creationId xmlns:a16="http://schemas.microsoft.com/office/drawing/2014/main" id="{328B4032-999A-4D86-B404-DF6BCDDE496B}"/>
                </a:ext>
              </a:extLst>
            </p:cNvPr>
            <p:cNvSpPr txBox="1"/>
            <p:nvPr/>
          </p:nvSpPr>
          <p:spPr>
            <a:xfrm>
              <a:off x="1071413" y="2765446"/>
              <a:ext cx="299400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스마트폰 연동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95">
              <a:extLst>
                <a:ext uri="{FF2B5EF4-FFF2-40B4-BE49-F238E27FC236}">
                  <a16:creationId xmlns:a16="http://schemas.microsoft.com/office/drawing/2014/main" id="{161262F3-2BB9-41F8-8484-90E9ABD01291}"/>
                </a:ext>
              </a:extLst>
            </p:cNvPr>
            <p:cNvSpPr txBox="1"/>
            <p:nvPr/>
          </p:nvSpPr>
          <p:spPr>
            <a:xfrm>
              <a:off x="452977" y="277791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530165-FA64-4AF7-B4BA-8F876CDC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58" y="2111379"/>
            <a:ext cx="4707782" cy="35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04DAC71A-7900-408A-9894-8295E33122E6}"/>
              </a:ext>
            </a:extLst>
          </p:cNvPr>
          <p:cNvGrpSpPr/>
          <p:nvPr/>
        </p:nvGrpSpPr>
        <p:grpSpPr>
          <a:xfrm>
            <a:off x="1360187" y="3686212"/>
            <a:ext cx="8927442" cy="3171788"/>
            <a:chOff x="666749" y="2018398"/>
            <a:chExt cx="10640885" cy="440574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B428600-8819-465D-A23C-A54A0E548BE4}"/>
                </a:ext>
              </a:extLst>
            </p:cNvPr>
            <p:cNvSpPr/>
            <p:nvPr/>
          </p:nvSpPr>
          <p:spPr>
            <a:xfrm>
              <a:off x="666749" y="2018398"/>
              <a:ext cx="10565824" cy="44057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044244D-4EAD-4829-A725-AB0F0443A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942" y="2156158"/>
              <a:ext cx="1166751" cy="1184770"/>
            </a:xfrm>
            <a:prstGeom prst="rect">
              <a:avLst/>
            </a:prstGeom>
          </p:spPr>
        </p:pic>
        <p:pic>
          <p:nvPicPr>
            <p:cNvPr id="28" name="Picture 6" descr="아두이노개발, 라즈베리 파이, 임베디드 개발, 시제품 제작, IOT 개발, 3D 설계해 드립니다. | 50,000원부터 시작 가능한 총  평점 0점의 IT·프로그래밍, 임베디드 HW·SW, 임베디드 HW·SW 서비스 | 프리랜서마켓 No. 1 크몽">
              <a:extLst>
                <a:ext uri="{FF2B5EF4-FFF2-40B4-BE49-F238E27FC236}">
                  <a16:creationId xmlns:a16="http://schemas.microsoft.com/office/drawing/2014/main" id="{A4973DF3-34A1-4921-961F-DEFD170AF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942" y="4990758"/>
              <a:ext cx="1338955" cy="100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디바이스마트,오픈소스/코딩교육 &gt; 라즈베리파이 &gt; 카메라모듈,라즈베리파이,라즈베리파이 카메라모듈 V2, 8MP (RPI 8MP CAMERA BOARD),고품질 8MP Sony IMX219 이미지 센서를 통한 고정초점렌즈 / 3280 x 2464 (사진), 1080p30, 720p60, 640x480p60/90 (비디오) / CSI 인터페이스 / 25mm x 23mm x 9mm">
              <a:extLst>
                <a:ext uri="{FF2B5EF4-FFF2-40B4-BE49-F238E27FC236}">
                  <a16:creationId xmlns:a16="http://schemas.microsoft.com/office/drawing/2014/main" id="{5BC28684-3B37-455F-AF3C-F347D2318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8253" y="2042709"/>
              <a:ext cx="1488627" cy="1301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E5AC2C9-BF4B-4D0B-8675-76D1AEB0D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4502" y="4776727"/>
              <a:ext cx="1164435" cy="125522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FEB35D-063E-4E2D-863E-568B457119DE}"/>
                </a:ext>
              </a:extLst>
            </p:cNvPr>
            <p:cNvSpPr txBox="1"/>
            <p:nvPr/>
          </p:nvSpPr>
          <p:spPr>
            <a:xfrm>
              <a:off x="4574792" y="3444990"/>
              <a:ext cx="1703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raspberry-pi camera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AE278F-0381-4ECD-BB3D-264C443A713C}"/>
                </a:ext>
              </a:extLst>
            </p:cNvPr>
            <p:cNvSpPr txBox="1"/>
            <p:nvPr/>
          </p:nvSpPr>
          <p:spPr>
            <a:xfrm>
              <a:off x="4718050" y="6046237"/>
              <a:ext cx="2581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Arduino thermal camera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BDC3A5-C53E-446F-8E65-0D39BB7E61D4}"/>
                </a:ext>
              </a:extLst>
            </p:cNvPr>
            <p:cNvSpPr txBox="1"/>
            <p:nvPr/>
          </p:nvSpPr>
          <p:spPr>
            <a:xfrm>
              <a:off x="8731190" y="4804632"/>
              <a:ext cx="1703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raspberry-pi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646BEC4-32CF-4C66-8A31-80B90AACD9F8}"/>
                </a:ext>
              </a:extLst>
            </p:cNvPr>
            <p:cNvGrpSpPr/>
            <p:nvPr/>
          </p:nvGrpSpPr>
          <p:grpSpPr>
            <a:xfrm>
              <a:off x="1120320" y="3330625"/>
              <a:ext cx="1768930" cy="1890377"/>
              <a:chOff x="1492489" y="3269223"/>
              <a:chExt cx="1768930" cy="189037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22814A-31BA-4F1C-80A9-F027EA5974DB}"/>
                  </a:ext>
                </a:extLst>
              </p:cNvPr>
              <p:cNvSpPr txBox="1"/>
              <p:nvPr/>
            </p:nvSpPr>
            <p:spPr>
              <a:xfrm>
                <a:off x="1594050" y="4882601"/>
                <a:ext cx="16673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raspberry-pi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2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display</a:t>
                </a:r>
                <a:endPara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46" name="Picture 4" descr="1024600touchscreen, Hdmi, accessoriesforraspberrypi, Touch Screen">
                <a:extLst>
                  <a:ext uri="{FF2B5EF4-FFF2-40B4-BE49-F238E27FC236}">
                    <a16:creationId xmlns:a16="http://schemas.microsoft.com/office/drawing/2014/main" id="{0D64F616-9D58-4639-902F-B4542D79BC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2489" y="3269223"/>
                <a:ext cx="1660134" cy="1660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D4C8771-E410-421B-B682-D578C4412242}"/>
                </a:ext>
              </a:extLst>
            </p:cNvPr>
            <p:cNvGrpSpPr/>
            <p:nvPr/>
          </p:nvGrpSpPr>
          <p:grpSpPr>
            <a:xfrm>
              <a:off x="2814709" y="3442890"/>
              <a:ext cx="1285243" cy="1368932"/>
              <a:chOff x="0" y="851774"/>
              <a:chExt cx="3967161" cy="3967161"/>
            </a:xfrm>
          </p:grpSpPr>
          <p:pic>
            <p:nvPicPr>
              <p:cNvPr id="43" name="Picture 14" descr="Tablet, device, ipad, technology icon">
                <a:extLst>
                  <a:ext uri="{FF2B5EF4-FFF2-40B4-BE49-F238E27FC236}">
                    <a16:creationId xmlns:a16="http://schemas.microsoft.com/office/drawing/2014/main" id="{1E968FEF-ABF5-44A1-98FA-39B3244946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851774"/>
                <a:ext cx="3967161" cy="3967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6" descr="Id, face icon">
                <a:extLst>
                  <a:ext uri="{FF2B5EF4-FFF2-40B4-BE49-F238E27FC236}">
                    <a16:creationId xmlns:a16="http://schemas.microsoft.com/office/drawing/2014/main" id="{E8255C38-AC3B-4483-B3F4-E758B428B4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324" y="1326833"/>
                <a:ext cx="2316480" cy="2316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6" descr="Raspberry Pi RPI4-MODBP-2GB-BULK">
              <a:extLst>
                <a:ext uri="{FF2B5EF4-FFF2-40B4-BE49-F238E27FC236}">
                  <a16:creationId xmlns:a16="http://schemas.microsoft.com/office/drawing/2014/main" id="{0FB5B828-0D29-4E3B-BAFE-0BB973B8B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165" y="3457082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화살표: 왼쪽으로 구부러짐 36">
              <a:extLst>
                <a:ext uri="{FF2B5EF4-FFF2-40B4-BE49-F238E27FC236}">
                  <a16:creationId xmlns:a16="http://schemas.microsoft.com/office/drawing/2014/main" id="{C297BEE4-2531-4A11-943D-562A0155B207}"/>
                </a:ext>
              </a:extLst>
            </p:cNvPr>
            <p:cNvSpPr/>
            <p:nvPr/>
          </p:nvSpPr>
          <p:spPr>
            <a:xfrm>
              <a:off x="10458125" y="3831888"/>
              <a:ext cx="424242" cy="679138"/>
            </a:xfrm>
            <a:prstGeom prst="curvedLeftArrow">
              <a:avLst>
                <a:gd name="adj1" fmla="val 25000"/>
                <a:gd name="adj2" fmla="val 47531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9512221E-3ACC-4F21-9CAD-FB847F1C2DE0}"/>
                </a:ext>
              </a:extLst>
            </p:cNvPr>
            <p:cNvSpPr/>
            <p:nvPr/>
          </p:nvSpPr>
          <p:spPr>
            <a:xfrm>
              <a:off x="7372464" y="3721489"/>
              <a:ext cx="1096296" cy="2578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698B5A1D-F6B2-4687-A809-535700F1FB46}"/>
                </a:ext>
              </a:extLst>
            </p:cNvPr>
            <p:cNvSpPr/>
            <p:nvPr/>
          </p:nvSpPr>
          <p:spPr>
            <a:xfrm>
              <a:off x="7369206" y="4738461"/>
              <a:ext cx="1141749" cy="2578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E60171-27A0-4612-A1B0-C3CD23882E53}"/>
                </a:ext>
              </a:extLst>
            </p:cNvPr>
            <p:cNvSpPr txBox="1"/>
            <p:nvPr/>
          </p:nvSpPr>
          <p:spPr>
            <a:xfrm>
              <a:off x="7112262" y="3510168"/>
              <a:ext cx="1703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얼굴 데이터 전송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396A52-F37C-457D-8352-64182B618E19}"/>
                </a:ext>
              </a:extLst>
            </p:cNvPr>
            <p:cNvSpPr txBox="1"/>
            <p:nvPr/>
          </p:nvSpPr>
          <p:spPr>
            <a:xfrm>
              <a:off x="7112262" y="5043845"/>
              <a:ext cx="1703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열화상 데이터 전송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F3DF3EF-0709-4A99-A5C8-014AF0FC4535}"/>
                </a:ext>
              </a:extLst>
            </p:cNvPr>
            <p:cNvSpPr txBox="1"/>
            <p:nvPr/>
          </p:nvSpPr>
          <p:spPr>
            <a:xfrm>
              <a:off x="9377290" y="3318584"/>
              <a:ext cx="1930344" cy="38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머신 러닝 및 영상 처리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463EC02-18A7-4E6C-953F-A4DE9AB82E08}"/>
              </a:ext>
            </a:extLst>
          </p:cNvPr>
          <p:cNvSpPr txBox="1"/>
          <p:nvPr/>
        </p:nvSpPr>
        <p:spPr>
          <a:xfrm>
            <a:off x="518397" y="1989913"/>
            <a:ext cx="8864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라즈베리파이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디스플레이에 얼굴을 맞춤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라즈베리파이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카메라에서 들어온 데이터로 얼굴 인식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적외선 열화상 카메라로 </a:t>
            </a:r>
            <a:r>
              <a:rPr lang="ko-KR" altLang="en-US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부터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온도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측정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9B57D4-5E03-4759-8473-88F4CA57A99E}"/>
              </a:ext>
            </a:extLst>
          </p:cNvPr>
          <p:cNvSpPr txBox="1"/>
          <p:nvPr/>
        </p:nvSpPr>
        <p:spPr>
          <a:xfrm>
            <a:off x="518397" y="1366258"/>
            <a:ext cx="466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입력 시</a:t>
            </a:r>
            <a:endParaRPr lang="ko-KR" altLang="en-US" sz="28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모서리가 둥근 직사각형 15">
            <a:extLst>
              <a:ext uri="{FF2B5EF4-FFF2-40B4-BE49-F238E27FC236}">
                <a16:creationId xmlns:a16="http://schemas.microsoft.com/office/drawing/2014/main" id="{9286EEF1-BD65-43C5-ADDA-6CE393280DA5}"/>
              </a:ext>
            </a:extLst>
          </p:cNvPr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45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5CCD0E-56D1-43A8-B68B-2B9F25FCFD93}"/>
              </a:ext>
            </a:extLst>
          </p:cNvPr>
          <p:cNvGrpSpPr/>
          <p:nvPr/>
        </p:nvGrpSpPr>
        <p:grpSpPr>
          <a:xfrm>
            <a:off x="1610591" y="3584864"/>
            <a:ext cx="9102436" cy="3262090"/>
            <a:chOff x="559216" y="2171875"/>
            <a:chExt cx="10565824" cy="440574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F61FE1-CA3D-4EEB-8FFC-1B6E6EAAE31A}"/>
                </a:ext>
              </a:extLst>
            </p:cNvPr>
            <p:cNvSpPr/>
            <p:nvPr/>
          </p:nvSpPr>
          <p:spPr>
            <a:xfrm>
              <a:off x="559216" y="2171875"/>
              <a:ext cx="10565824" cy="44057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F12B05A-D1C0-4077-812F-0562CE7D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4056" y="3966545"/>
              <a:ext cx="830447" cy="843272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5BA1BEA-1A15-4AA8-83E3-8556FF8689EA}"/>
                </a:ext>
              </a:extLst>
            </p:cNvPr>
            <p:cNvGrpSpPr/>
            <p:nvPr/>
          </p:nvGrpSpPr>
          <p:grpSpPr>
            <a:xfrm>
              <a:off x="7769916" y="2424168"/>
              <a:ext cx="1352282" cy="1830335"/>
              <a:chOff x="0" y="851774"/>
              <a:chExt cx="4226880" cy="4226881"/>
            </a:xfrm>
          </p:grpSpPr>
          <p:pic>
            <p:nvPicPr>
              <p:cNvPr id="30" name="Picture 14" descr="Tablet, device, ipad, technology icon">
                <a:extLst>
                  <a:ext uri="{FF2B5EF4-FFF2-40B4-BE49-F238E27FC236}">
                    <a16:creationId xmlns:a16="http://schemas.microsoft.com/office/drawing/2014/main" id="{17A7E3BD-0BEE-4A0F-BC8B-2336E3189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851774"/>
                <a:ext cx="4226880" cy="4226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6" descr="Id, face icon">
                <a:extLst>
                  <a:ext uri="{FF2B5EF4-FFF2-40B4-BE49-F238E27FC236}">
                    <a16:creationId xmlns:a16="http://schemas.microsoft.com/office/drawing/2014/main" id="{A5AAEDB4-066C-437F-8628-831EE4AF05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324" y="1326833"/>
                <a:ext cx="2316480" cy="2316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83FD32-DBF5-44E5-9731-7E6D2BD9A754}"/>
                </a:ext>
              </a:extLst>
            </p:cNvPr>
            <p:cNvSpPr txBox="1"/>
            <p:nvPr/>
          </p:nvSpPr>
          <p:spPr>
            <a:xfrm>
              <a:off x="7117435" y="5849489"/>
              <a:ext cx="1737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smart phone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4D05FE1-4E6F-43F8-A94E-3BCFA9165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8719" y="3496462"/>
              <a:ext cx="2007820" cy="6673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A5C90F-65D6-44DE-B9F0-66639B2C280C}"/>
                </a:ext>
              </a:extLst>
            </p:cNvPr>
            <p:cNvSpPr txBox="1"/>
            <p:nvPr/>
          </p:nvSpPr>
          <p:spPr>
            <a:xfrm>
              <a:off x="8076222" y="3558885"/>
              <a:ext cx="866899" cy="37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36.5</a:t>
              </a:r>
              <a:endParaRPr lang="ko-KR" altLang="en-US" dirty="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22" name="Picture 2" descr="Text message, phone, sms, iphone icon">
              <a:extLst>
                <a:ext uri="{FF2B5EF4-FFF2-40B4-BE49-F238E27FC236}">
                  <a16:creationId xmlns:a16="http://schemas.microsoft.com/office/drawing/2014/main" id="{4D1E4F98-A8CB-44FB-B715-63BFBEB6A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4155" y="4759691"/>
              <a:ext cx="1107504" cy="158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C28C289-1949-4CE1-A42B-E9419A89BD18}"/>
                </a:ext>
              </a:extLst>
            </p:cNvPr>
            <p:cNvCxnSpPr>
              <a:cxnSpLocks/>
            </p:cNvCxnSpPr>
            <p:nvPr/>
          </p:nvCxnSpPr>
          <p:spPr>
            <a:xfrm>
              <a:off x="3804962" y="5034622"/>
              <a:ext cx="2396103" cy="60906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087C2A-0E67-4414-82F9-10C867B45CC6}"/>
                </a:ext>
              </a:extLst>
            </p:cNvPr>
            <p:cNvSpPr txBox="1"/>
            <p:nvPr/>
          </p:nvSpPr>
          <p:spPr>
            <a:xfrm>
              <a:off x="1552469" y="5139816"/>
              <a:ext cx="1703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raspberry-pi</a:t>
              </a:r>
            </a:p>
          </p:txBody>
        </p:sp>
        <p:pic>
          <p:nvPicPr>
            <p:cNvPr id="25" name="Picture 4" descr="1024600touchscreen, Hdmi, accessoriesforraspberrypi, Touch Screen">
              <a:extLst>
                <a:ext uri="{FF2B5EF4-FFF2-40B4-BE49-F238E27FC236}">
                  <a16:creationId xmlns:a16="http://schemas.microsoft.com/office/drawing/2014/main" id="{5A4B711C-805A-46C7-ADF6-AA80159D9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128" y="2408112"/>
              <a:ext cx="1660134" cy="1660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Raspberry Pi RPI4-MODBP-2GB-BULK">
              <a:extLst>
                <a:ext uri="{FF2B5EF4-FFF2-40B4-BE49-F238E27FC236}">
                  <a16:creationId xmlns:a16="http://schemas.microsoft.com/office/drawing/2014/main" id="{79D5095D-4FDA-40B9-B567-67D61E0E0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63" y="371106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A00A45-24C8-4699-920E-72A6BDA0B7DD}"/>
                </a:ext>
              </a:extLst>
            </p:cNvPr>
            <p:cNvSpPr txBox="1"/>
            <p:nvPr/>
          </p:nvSpPr>
          <p:spPr>
            <a:xfrm>
              <a:off x="6182579" y="3977505"/>
              <a:ext cx="1667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raspberry-pi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display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620B14-7F03-4EFC-B2E1-A5A50719BDB7}"/>
                </a:ext>
              </a:extLst>
            </p:cNvPr>
            <p:cNvSpPr txBox="1"/>
            <p:nvPr/>
          </p:nvSpPr>
          <p:spPr>
            <a:xfrm>
              <a:off x="3731480" y="3340332"/>
              <a:ext cx="1667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체온 측정 결과 출력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472990-B8C8-4020-A076-793FE3706639}"/>
                </a:ext>
              </a:extLst>
            </p:cNvPr>
            <p:cNvSpPr txBox="1"/>
            <p:nvPr/>
          </p:nvSpPr>
          <p:spPr>
            <a:xfrm>
              <a:off x="4303174" y="4848363"/>
              <a:ext cx="1768121" cy="358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출퇴근 확인 알림 전송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55A6C2F-F308-4399-9EAC-8E52F8FB1E1A}"/>
              </a:ext>
            </a:extLst>
          </p:cNvPr>
          <p:cNvSpPr txBox="1"/>
          <p:nvPr/>
        </p:nvSpPr>
        <p:spPr>
          <a:xfrm>
            <a:off x="518397" y="1941286"/>
            <a:ext cx="5260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온도 측정 결과를 디스플레이에 보여줌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얼굴 인식 결과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등록된 사람이면 스마트폰 알람 발송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3DBAA-F0ED-47C7-BBD6-99D6A6E22C7F}"/>
              </a:ext>
            </a:extLst>
          </p:cNvPr>
          <p:cNvSpPr txBox="1"/>
          <p:nvPr/>
        </p:nvSpPr>
        <p:spPr>
          <a:xfrm>
            <a:off x="518397" y="1366258"/>
            <a:ext cx="466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출력 시</a:t>
            </a:r>
            <a:endParaRPr lang="ko-KR" altLang="en-US" sz="2800" b="1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모서리가 둥근 직사각형 15">
            <a:extLst>
              <a:ext uri="{FF2B5EF4-FFF2-40B4-BE49-F238E27FC236}">
                <a16:creationId xmlns:a16="http://schemas.microsoft.com/office/drawing/2014/main" id="{1AE8D928-0F17-4B67-8498-1C63F27D2AAE}"/>
              </a:ext>
            </a:extLst>
          </p:cNvPr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77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889250" y="514392"/>
            <a:ext cx="6413500" cy="80005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 선정 사유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6AFEFDB-E11D-444F-A4DA-52DA87726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92" y="1523959"/>
            <a:ext cx="2777259" cy="221646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614F6BD-1119-46D3-B979-939AAF313CB3}"/>
              </a:ext>
            </a:extLst>
          </p:cNvPr>
          <p:cNvGrpSpPr/>
          <p:nvPr/>
        </p:nvGrpSpPr>
        <p:grpSpPr>
          <a:xfrm>
            <a:off x="7337553" y="2971498"/>
            <a:ext cx="5173901" cy="1537854"/>
            <a:chOff x="832844" y="4858531"/>
            <a:chExt cx="5436340" cy="153785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C3C5E36-E1C0-4C03-9166-6D7D1AACC89A}"/>
                </a:ext>
              </a:extLst>
            </p:cNvPr>
            <p:cNvSpPr/>
            <p:nvPr/>
          </p:nvSpPr>
          <p:spPr>
            <a:xfrm>
              <a:off x="832844" y="4858531"/>
              <a:ext cx="4970644" cy="153785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900ED0-6FD6-4B82-94A2-83BB45606BB4}"/>
                </a:ext>
              </a:extLst>
            </p:cNvPr>
            <p:cNvSpPr txBox="1"/>
            <p:nvPr/>
          </p:nvSpPr>
          <p:spPr>
            <a:xfrm>
              <a:off x="957535" y="5107799"/>
              <a:ext cx="53116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COVID-19 </a:t>
              </a: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확산으로 인한 예방 중요성 증가</a:t>
              </a: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전염병 재발시 유사한 시스템 필요</a:t>
              </a:r>
              <a:endPara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34C621A-3464-423A-85E4-1404D09F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31" y="1467854"/>
            <a:ext cx="3257282" cy="23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B189DE-5494-453D-816D-4FF5914DF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411" y="4215784"/>
            <a:ext cx="3259762" cy="2236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1B603B-66CD-45E4-9C33-8BBBB0D8E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92" y="4100297"/>
            <a:ext cx="3081290" cy="2467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04B15D-C282-4C79-A3EE-A4CA2F6ABC73}"/>
              </a:ext>
            </a:extLst>
          </p:cNvPr>
          <p:cNvSpPr txBox="1"/>
          <p:nvPr/>
        </p:nvSpPr>
        <p:spPr>
          <a:xfrm>
            <a:off x="10029490" y="6567784"/>
            <a:ext cx="2275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출처 </a:t>
            </a:r>
            <a:r>
              <a:rPr lang="en-US" altLang="ko-KR" sz="1200"/>
              <a:t>: </a:t>
            </a:r>
            <a:r>
              <a:rPr lang="ko-KR" altLang="en-US" sz="1200"/>
              <a:t>위키백과</a:t>
            </a:r>
            <a:r>
              <a:rPr lang="en-US" altLang="ko-KR" sz="1200"/>
              <a:t>, </a:t>
            </a:r>
            <a:r>
              <a:rPr lang="ko-KR" altLang="en-US" sz="1200"/>
              <a:t>오픈공공누리</a:t>
            </a:r>
          </a:p>
        </p:txBody>
      </p:sp>
    </p:spTree>
    <p:extLst>
      <p:ext uri="{BB962C8B-B14F-4D97-AF65-F5344CB8AC3E}">
        <p14:creationId xmlns:p14="http://schemas.microsoft.com/office/powerpoint/2010/main" val="165124095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842</Words>
  <Application>Microsoft Office PowerPoint</Application>
  <PresentationFormat>와이드스크린</PresentationFormat>
  <Paragraphs>255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Calibri</vt:lpstr>
      <vt:lpstr>Arial</vt:lpstr>
      <vt:lpstr>나눔스퀘어_ac</vt:lpstr>
      <vt:lpstr>맑은 고딕</vt:lpstr>
      <vt:lpstr>Calibri Light</vt:lpstr>
      <vt:lpstr>나눔스퀘어</vt:lpstr>
      <vt:lpstr>7_Office 테마</vt:lpstr>
      <vt:lpstr>Contents Slide Master</vt:lpstr>
      <vt:lpstr>Office Theme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병도</dc:creator>
  <cp:lastModifiedBy>이 한주</cp:lastModifiedBy>
  <cp:revision>47</cp:revision>
  <dcterms:created xsi:type="dcterms:W3CDTF">2020-10-15T12:27:32Z</dcterms:created>
  <dcterms:modified xsi:type="dcterms:W3CDTF">2020-10-17T10:37:40Z</dcterms:modified>
</cp:coreProperties>
</file>